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4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5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6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2" r:id="rId2"/>
    <p:sldMasterId id="2147483669" r:id="rId3"/>
    <p:sldMasterId id="2147483680" r:id="rId4"/>
    <p:sldMasterId id="2147483698" r:id="rId5"/>
    <p:sldMasterId id="2147483704" r:id="rId6"/>
    <p:sldMasterId id="2147483713" r:id="rId7"/>
  </p:sldMasterIdLst>
  <p:notesMasterIdLst>
    <p:notesMasterId r:id="rId60"/>
  </p:notesMasterIdLst>
  <p:handoutMasterIdLst>
    <p:handoutMasterId r:id="rId61"/>
  </p:handoutMasterIdLst>
  <p:sldIdLst>
    <p:sldId id="273" r:id="rId8"/>
    <p:sldId id="362" r:id="rId9"/>
    <p:sldId id="340" r:id="rId10"/>
    <p:sldId id="371" r:id="rId11"/>
    <p:sldId id="346" r:id="rId12"/>
    <p:sldId id="347" r:id="rId13"/>
    <p:sldId id="348" r:id="rId14"/>
    <p:sldId id="276" r:id="rId15"/>
    <p:sldId id="323" r:id="rId16"/>
    <p:sldId id="279" r:id="rId17"/>
    <p:sldId id="324" r:id="rId18"/>
    <p:sldId id="326" r:id="rId19"/>
    <p:sldId id="354" r:id="rId20"/>
    <p:sldId id="355" r:id="rId21"/>
    <p:sldId id="356" r:id="rId22"/>
    <p:sldId id="357" r:id="rId23"/>
    <p:sldId id="358" r:id="rId24"/>
    <p:sldId id="339" r:id="rId25"/>
    <p:sldId id="360" r:id="rId26"/>
    <p:sldId id="359" r:id="rId27"/>
    <p:sldId id="361" r:id="rId28"/>
    <p:sldId id="366" r:id="rId29"/>
    <p:sldId id="372" r:id="rId30"/>
    <p:sldId id="341" r:id="rId31"/>
    <p:sldId id="363" r:id="rId32"/>
    <p:sldId id="342" r:id="rId33"/>
    <p:sldId id="364" r:id="rId34"/>
    <p:sldId id="343" r:id="rId35"/>
    <p:sldId id="365" r:id="rId36"/>
    <p:sldId id="369" r:id="rId37"/>
    <p:sldId id="370" r:id="rId38"/>
    <p:sldId id="367" r:id="rId39"/>
    <p:sldId id="331" r:id="rId40"/>
    <p:sldId id="332" r:id="rId41"/>
    <p:sldId id="368" r:id="rId42"/>
    <p:sldId id="373" r:id="rId43"/>
    <p:sldId id="375" r:id="rId44"/>
    <p:sldId id="376" r:id="rId45"/>
    <p:sldId id="377" r:id="rId46"/>
    <p:sldId id="378" r:id="rId47"/>
    <p:sldId id="379" r:id="rId48"/>
    <p:sldId id="380" r:id="rId49"/>
    <p:sldId id="381" r:id="rId50"/>
    <p:sldId id="382" r:id="rId51"/>
    <p:sldId id="383" r:id="rId52"/>
    <p:sldId id="384" r:id="rId53"/>
    <p:sldId id="385" r:id="rId54"/>
    <p:sldId id="386" r:id="rId55"/>
    <p:sldId id="388" r:id="rId56"/>
    <p:sldId id="389" r:id="rId57"/>
    <p:sldId id="351" r:id="rId58"/>
    <p:sldId id="319" r:id="rId59"/>
  </p:sldIdLst>
  <p:sldSz cx="9144000" cy="6858000" type="screen4x3"/>
  <p:notesSz cx="7026275" cy="93122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entaQuest" initials="D" lastIdx="8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4004"/>
    <a:srgbClr val="0079C1"/>
    <a:srgbClr val="ED971F"/>
    <a:srgbClr val="648A2C"/>
    <a:srgbClr val="FFFE28"/>
    <a:srgbClr val="005A9B"/>
    <a:srgbClr val="00558F"/>
    <a:srgbClr val="1852A0"/>
    <a:srgbClr val="0D54A0"/>
    <a:srgbClr val="1F4D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9320" autoAdjust="0"/>
    <p:restoredTop sz="89209" autoAdjust="0"/>
  </p:normalViewPr>
  <p:slideViewPr>
    <p:cSldViewPr snapToGrid="0" snapToObjects="1">
      <p:cViewPr varScale="1">
        <p:scale>
          <a:sx n="102" d="100"/>
          <a:sy n="102" d="100"/>
        </p:scale>
        <p:origin x="1506" y="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50" Type="http://schemas.openxmlformats.org/officeDocument/2006/relationships/slide" Target="slides/slide43.xml"/><Relationship Id="rId55" Type="http://schemas.openxmlformats.org/officeDocument/2006/relationships/slide" Target="slides/slide48.xml"/><Relationship Id="rId63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slide" Target="slides/slide34.xml"/><Relationship Id="rId54" Type="http://schemas.openxmlformats.org/officeDocument/2006/relationships/slide" Target="slides/slide47.xml"/><Relationship Id="rId62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3" Type="http://schemas.openxmlformats.org/officeDocument/2006/relationships/slide" Target="slides/slide46.xml"/><Relationship Id="rId58" Type="http://schemas.openxmlformats.org/officeDocument/2006/relationships/slide" Target="slides/slide51.xml"/><Relationship Id="rId66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slide" Target="slides/slide42.xml"/><Relationship Id="rId57" Type="http://schemas.openxmlformats.org/officeDocument/2006/relationships/slide" Target="slides/slide50.xml"/><Relationship Id="rId61" Type="http://schemas.openxmlformats.org/officeDocument/2006/relationships/handoutMaster" Target="handoutMasters/handoutMaster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slide" Target="slides/slide45.xml"/><Relationship Id="rId60" Type="http://schemas.openxmlformats.org/officeDocument/2006/relationships/notesMaster" Target="notesMasters/notesMaster1.xml"/><Relationship Id="rId65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56" Type="http://schemas.openxmlformats.org/officeDocument/2006/relationships/slide" Target="slides/slide49.xml"/><Relationship Id="rId64" Type="http://schemas.openxmlformats.org/officeDocument/2006/relationships/viewProps" Target="viewProps.xml"/><Relationship Id="rId8" Type="http://schemas.openxmlformats.org/officeDocument/2006/relationships/slide" Target="slides/slide1.xml"/><Relationship Id="rId51" Type="http://schemas.openxmlformats.org/officeDocument/2006/relationships/slide" Target="slides/slide4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59" Type="http://schemas.openxmlformats.org/officeDocument/2006/relationships/slide" Target="slides/slide5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482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9863" y="0"/>
            <a:ext cx="304482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B66E97-8896-4ABF-B9D3-D08AC4B9193F}" type="datetimeFigureOut">
              <a:rPr lang="en-US" smtClean="0"/>
              <a:t>10/20/2016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5550"/>
            <a:ext cx="304482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9863" y="8845550"/>
            <a:ext cx="304482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7BF5C8-F532-442F-A941-54BBB9FE132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5288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482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9863" y="0"/>
            <a:ext cx="304482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F9C36F-38FB-417A-A7DF-91E46A64C970}" type="datetimeFigureOut">
              <a:rPr lang="en-US" smtClean="0"/>
              <a:t>10/20/2016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7725" cy="3492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3263" y="4422775"/>
            <a:ext cx="5619750" cy="41910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5550"/>
            <a:ext cx="304482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9863" y="8845550"/>
            <a:ext cx="304482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97C746-6A22-4307-B6DD-0855C155C1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16648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4147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43C0115-5779-44A1-94B5-7845D7ACD926}" type="slidenum">
              <a:rPr lang="en-US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do</a:t>
            </a:r>
            <a:r>
              <a:rPr lang="en-US" baseline="0" dirty="0"/>
              <a:t> we measure to evaluate these 3?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97C746-6A22-4307-B6DD-0855C155C1A1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24345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Adm</a:t>
            </a:r>
            <a:r>
              <a:rPr lang="en-US" dirty="0"/>
              <a:t> won’t release</a:t>
            </a:r>
            <a:r>
              <a:rPr lang="en-US" baseline="0" dirty="0"/>
              <a:t> expenses – fights for revenue – can’t establish whether they are losing or gaining? What are their cost per visit or revenue per visit? Who knows?</a:t>
            </a:r>
          </a:p>
          <a:p>
            <a:r>
              <a:rPr lang="en-US" baseline="0" dirty="0"/>
              <a:t>More new patients – added a hygienist? More procedures per visit – more getting done per visit </a:t>
            </a:r>
            <a:endParaRPr lang="en-US" dirty="0"/>
          </a:p>
          <a:p>
            <a:r>
              <a:rPr lang="en-US" dirty="0"/>
              <a:t>Initially</a:t>
            </a:r>
            <a:r>
              <a:rPr lang="en-US" baseline="0" dirty="0"/>
              <a:t> they </a:t>
            </a:r>
            <a:r>
              <a:rPr lang="en-US" dirty="0"/>
              <a:t>fought broken</a:t>
            </a:r>
            <a:r>
              <a:rPr lang="en-US" baseline="0" dirty="0"/>
              <a:t> apt ideas until they saw their numbers going up 6  out of 10 patients not showing up–but eventually they started to enforce – down 10% from base – this by correlation decrease their emergency rate (where their emergencies true emergencies) – added a hygienist started to see more children – reliable income stream - Philly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97C746-6A22-4307-B6DD-0855C155C1A1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00082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 major impact was the other side of the story- they didn’t want to deny access to anyone – thereby </a:t>
            </a:r>
            <a:r>
              <a:rPr lang="en-US" dirty="0" err="1"/>
              <a:t>dening</a:t>
            </a:r>
            <a:r>
              <a:rPr lang="en-US" dirty="0"/>
              <a:t> access to patients who would</a:t>
            </a:r>
            <a:r>
              <a:rPr lang="en-US" baseline="0" dirty="0"/>
              <a:t> have shown up. Those no-show patients took slots away. They took away access  </a:t>
            </a:r>
            <a:r>
              <a:rPr lang="en-US" dirty="0"/>
              <a:t>Philly  42% is</a:t>
            </a:r>
            <a:r>
              <a:rPr lang="en-US" baseline="0" dirty="0"/>
              <a:t> high – but it’s moving in the right direction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97C746-6A22-4307-B6DD-0855C155C1A1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35470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Steadily Increased their</a:t>
            </a:r>
            <a:r>
              <a:rPr lang="en-US" baseline="0" dirty="0"/>
              <a:t> gross charges, steadily increased their revenue, also increased their expenses – BUT they closed the gap AND increased providers at the same time from baseline – they also increased their transactions</a:t>
            </a:r>
          </a:p>
          <a:p>
            <a:r>
              <a:rPr lang="en-US" baseline="0" dirty="0"/>
              <a:t>They increased their visits  - look at costs per visit &amp; revenue per visit turned that around   </a:t>
            </a:r>
            <a:r>
              <a:rPr lang="en-US" dirty="0"/>
              <a:t>Esperanza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97C746-6A22-4307-B6DD-0855C155C1A1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349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Slow &amp; steady wins the race - Esperanza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97C746-6A22-4307-B6DD-0855C155C1A1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12063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Increased gross charges,</a:t>
            </a:r>
            <a:r>
              <a:rPr lang="en-US" baseline="0" dirty="0"/>
              <a:t> increased revenue,  Yes expenses went up – but they closed the gap – still working on it – it’s always a work in progress –  increased procedures per visit  &amp; numbers of visits stayed about the same – getting more done in a visit? some changes in dental leadership – but still the same number of dentists -  However! They hired a hygienist - </a:t>
            </a:r>
            <a:r>
              <a:rPr lang="en-US" dirty="0"/>
              <a:t>East Liberty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97C746-6A22-4307-B6DD-0855C155C1A1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36593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East Liberty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97C746-6A22-4307-B6DD-0855C155C1A1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772885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increased gross charges</a:t>
            </a:r>
            <a:r>
              <a:rPr lang="en-US" dirty="0"/>
              <a:t> 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increased rev,</a:t>
            </a:r>
            <a:r>
              <a:rPr lang="en-US" dirty="0"/>
              <a:t>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</a:t>
            </a:r>
            <a:r>
              <a:rPr lang="en-US" dirty="0"/>
              <a:t>  but not by much - 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increased their bottom line - </a:t>
            </a:r>
            <a:r>
              <a:rPr lang="en-US" dirty="0"/>
              <a:t> 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reduced AR - increased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undup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dirty="0"/>
              <a:t> 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increased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number of procedures AND 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proc per/visit</a:t>
            </a:r>
            <a:r>
              <a:rPr lang="en-US" dirty="0"/>
              <a:t> 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started to track comp treat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up to 68%</a:t>
            </a:r>
            <a:r>
              <a:rPr lang="en-US" dirty="0"/>
              <a:t>  - Susquehanna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97C746-6A22-4307-B6DD-0855C155C1A1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365932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97C746-6A22-4307-B6DD-0855C155C1A1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772885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b="0" dirty="0"/>
              <a:t>Data should be timely, meaningful and accurate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97C746-6A22-4307-B6DD-0855C155C1A1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8909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16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/>
              <a:t>SNS has been in existence for over 10 years under the direction of our Executive Director, Dr Mark Doherty and our Program Manager, Dori Bingham</a:t>
            </a:r>
          </a:p>
        </p:txBody>
      </p:sp>
      <p:sp>
        <p:nvSpPr>
          <p:cNvPr id="1116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34B1B03-0BA2-4C49-8999-0360E73CED5D}" type="slidenum">
              <a:rPr lang="en-US" altLang="en-US" smtClean="0">
                <a:solidFill>
                  <a:srgbClr val="000000"/>
                </a:solidFill>
              </a:rPr>
              <a:pPr/>
              <a:t>5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1200" b="0" dirty="0">
                <a:latin typeface="Calibri" pitchFamily="34" charset="0"/>
                <a:cs typeface="Calibri" pitchFamily="34" charset="0"/>
              </a:rPr>
              <a:t>Strong policy</a:t>
            </a:r>
            <a:r>
              <a:rPr lang="en-US" altLang="en-US" sz="1200" b="0" baseline="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altLang="en-US" sz="1200" b="0" dirty="0">
                <a:latin typeface="Calibri" pitchFamily="34" charset="0"/>
                <a:cs typeface="Calibri" pitchFamily="34" charset="0"/>
              </a:rPr>
              <a:t>Consistently enforced</a:t>
            </a:r>
          </a:p>
          <a:p>
            <a:pPr eaLnBrk="1" hangingPunct="1"/>
            <a:r>
              <a:rPr lang="en-US" altLang="en-US" sz="1200" b="0" dirty="0">
                <a:latin typeface="Calibri" pitchFamily="34" charset="0"/>
                <a:cs typeface="Calibri" pitchFamily="34" charset="0"/>
              </a:rPr>
              <a:t>Social marketing to patients about the value of practice and importance of keeping appointments</a:t>
            </a:r>
          </a:p>
          <a:p>
            <a:pPr eaLnBrk="1" hangingPunct="1"/>
            <a:r>
              <a:rPr lang="en-US" altLang="en-US" sz="1200" b="0" dirty="0">
                <a:latin typeface="Calibri" pitchFamily="34" charset="0"/>
                <a:cs typeface="Calibri" pitchFamily="34" charset="0"/>
              </a:rPr>
              <a:t>Establishing culture of accountability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97C746-6A22-4307-B6DD-0855C155C1A1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30409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97C746-6A22-4307-B6DD-0855C155C1A1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57133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/>
              <a:t>We work with a roster of Expert Advisors across the country who have served as dental directors and manged Safety Net Dental Programs for a number of years. </a:t>
            </a:r>
          </a:p>
        </p:txBody>
      </p:sp>
      <p:sp>
        <p:nvSpPr>
          <p:cNvPr id="1126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4CD32C9-A578-4095-A28E-AF1F7986F0B9}" type="slidenum">
              <a:rPr lang="en-US" altLang="en-US" smtClean="0">
                <a:solidFill>
                  <a:srgbClr val="000000"/>
                </a:solidFill>
              </a:rPr>
              <a:pPr/>
              <a:t>6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36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/>
              <a:t>Over the past 10 years we have worked with over 450 safety net programs in 43 states &amp; the District of Columbia.</a:t>
            </a:r>
          </a:p>
        </p:txBody>
      </p:sp>
      <p:sp>
        <p:nvSpPr>
          <p:cNvPr id="1136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96D9F22-CF61-42C0-8B27-1CBA8481A859}" type="slidenum">
              <a:rPr lang="en-US" altLang="en-US" smtClean="0">
                <a:solidFill>
                  <a:srgbClr val="000000"/>
                </a:solidFill>
              </a:rPr>
              <a:pPr/>
              <a:t>7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practice management consulting - Upon completion of a comprehensive analysis of the practices’ financial, operational, and clinical data, Safety Net Solutions performed site visits to each program to meet with key staff and leadership and discuss improvement recommendations.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97C746-6A22-4307-B6DD-0855C155C1A1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31212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97C746-6A22-4307-B6DD-0855C155C1A1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70667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97C746-6A22-4307-B6DD-0855C155C1A1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21087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97C746-6A22-4307-B6DD-0855C155C1A1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43674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Buy-in from administration (CEO, CFO, COO, etc.) is crucial to the success of a dental program</a:t>
            </a:r>
          </a:p>
          <a:p>
            <a:pPr lvl="1"/>
            <a:r>
              <a:rPr lang="en-US" dirty="0"/>
              <a:t>In order to achieve this, dental leadership must be part of the health center leadership team and the dental program must be integrated in overall health center operations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97C746-6A22-4307-B6DD-0855C155C1A1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19207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lide1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750" y="-684213"/>
            <a:ext cx="7772400" cy="147002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800" b="1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750" y="855776"/>
            <a:ext cx="7772400" cy="764808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b="0" cap="none">
                <a:solidFill>
                  <a:schemeClr val="bg1"/>
                </a:solidFill>
                <a:latin typeface="Calibri"/>
                <a:cs typeface="Calibri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61725D0B-DD25-4A09-816F-52BC50B8BEB6}" type="datetimeFigureOut">
              <a:rPr lang="en-US"/>
              <a:pPr>
                <a:defRPr/>
              </a:pPr>
              <a:t>10/20/2016</a:t>
            </a:fld>
            <a:endParaRPr lang="en-US" dirty="0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A8573743-B262-48FE-A0E7-1540F6FC263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99421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750" y="-684213"/>
            <a:ext cx="7772400" cy="147002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800" b="1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750" y="855776"/>
            <a:ext cx="7772400" cy="764808"/>
          </a:xfrm>
        </p:spPr>
        <p:txBody>
          <a:bodyPr>
            <a:normAutofit/>
          </a:bodyPr>
          <a:lstStyle>
            <a:lvl1pPr marL="0" indent="0" algn="l">
              <a:buNone/>
              <a:defRPr sz="2200" b="0" cap="none">
                <a:solidFill>
                  <a:schemeClr val="bg1"/>
                </a:solidFill>
                <a:latin typeface="Calibri"/>
                <a:cs typeface="Calibri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3243983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slide2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19102" y="750490"/>
            <a:ext cx="6870701" cy="8519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48A2C"/>
                </a:solidFill>
                <a:latin typeface="Calibri"/>
                <a:cs typeface="Calibri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10"/>
          <p:cNvSpPr>
            <a:spLocks noGrp="1"/>
          </p:cNvSpPr>
          <p:nvPr>
            <p:ph sz="quarter" idx="13"/>
          </p:nvPr>
        </p:nvSpPr>
        <p:spPr>
          <a:xfrm>
            <a:off x="419644" y="1791296"/>
            <a:ext cx="6870700" cy="2805113"/>
          </a:xfrm>
        </p:spPr>
        <p:txBody>
          <a:bodyPr/>
          <a:lstStyle>
            <a:lvl1pPr>
              <a:defRPr>
                <a:solidFill>
                  <a:srgbClr val="0079C1"/>
                </a:solidFill>
                <a:latin typeface="Calibri"/>
                <a:cs typeface="Calibri"/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 algn="r" defTabSz="914400">
              <a:defRPr sz="1000">
                <a:solidFill>
                  <a:srgbClr val="ED971F"/>
                </a:solidFill>
              </a:defRPr>
            </a:lvl1pPr>
          </a:lstStyle>
          <a:p>
            <a:pPr>
              <a:defRPr/>
            </a:pPr>
            <a:fld id="{8BD4BAA2-58DF-428D-8A79-C190C271301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82212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6551"/>
            <a:ext cx="8229600" cy="731839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90000"/>
              </a:lnSpc>
              <a:defRPr sz="3200">
                <a:solidFill>
                  <a:srgbClr val="648A2C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62051"/>
            <a:ext cx="8229600" cy="4525963"/>
          </a:xfrm>
        </p:spPr>
        <p:txBody>
          <a:bodyPr/>
          <a:lstStyle>
            <a:lvl1pPr>
              <a:lnSpc>
                <a:spcPct val="90000"/>
              </a:lnSpc>
              <a:buClr>
                <a:schemeClr val="tx1">
                  <a:lumMod val="65000"/>
                  <a:lumOff val="35000"/>
                </a:schemeClr>
              </a:buClr>
              <a:defRPr/>
            </a:lvl1pPr>
            <a:lvl2pPr>
              <a:lnSpc>
                <a:spcPct val="90000"/>
              </a:lnSpc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F268AF7-BEC0-420E-A182-E2E785AD3F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6293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3_Title and Content_No Logos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6551"/>
            <a:ext cx="8229600" cy="731839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90000"/>
              </a:lnSpc>
              <a:defRPr sz="3200">
                <a:solidFill>
                  <a:srgbClr val="648A2C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62051"/>
            <a:ext cx="8229600" cy="4525963"/>
          </a:xfrm>
        </p:spPr>
        <p:txBody>
          <a:bodyPr/>
          <a:lstStyle>
            <a:lvl1pPr>
              <a:lnSpc>
                <a:spcPct val="90000"/>
              </a:lnSpc>
              <a:buClr>
                <a:schemeClr val="tx1">
                  <a:lumMod val="65000"/>
                  <a:lumOff val="35000"/>
                </a:schemeClr>
              </a:buClr>
              <a:defRPr/>
            </a:lvl1pPr>
            <a:lvl2pPr>
              <a:lnSpc>
                <a:spcPct val="90000"/>
              </a:lnSpc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BEB65DF-6CA4-4185-AE1A-AF90F85759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961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6551"/>
            <a:ext cx="8229600" cy="731839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90000"/>
              </a:lnSpc>
              <a:defRPr sz="3200">
                <a:solidFill>
                  <a:srgbClr val="648A2C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559E498-ADF1-4891-948D-3DF64880AA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0079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_No Logos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6551"/>
            <a:ext cx="8229600" cy="731839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90000"/>
              </a:lnSpc>
              <a:defRPr sz="3200">
                <a:solidFill>
                  <a:srgbClr val="648A2C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F939A0D-39B7-4F93-8B44-000079A217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1999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A02333B1-5742-47D4-A3B1-B0A9E0DB498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59373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Blank_No Logos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A8E7EDA-D285-4678-8149-72F7EB667F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6493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6551"/>
            <a:ext cx="8229600" cy="731839"/>
          </a:xfrm>
          <a:prstGeom prst="rect">
            <a:avLst/>
          </a:prstGeom>
        </p:spPr>
        <p:txBody>
          <a:bodyPr anchor="b" anchorCtr="0"/>
          <a:lstStyle>
            <a:lvl1pPr>
              <a:defRPr sz="3200">
                <a:solidFill>
                  <a:srgbClr val="648A2C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62051"/>
            <a:ext cx="4038600" cy="4373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62051"/>
            <a:ext cx="4038600" cy="4373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>
                <a:solidFill>
                  <a:srgbClr val="F79646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>
                <a:solidFill>
                  <a:srgbClr val="F79646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>
                <a:solidFill>
                  <a:srgbClr val="F79646"/>
                </a:solidFill>
              </a:defRPr>
            </a:lvl1pPr>
          </a:lstStyle>
          <a:p>
            <a:pPr>
              <a:defRPr/>
            </a:pPr>
            <a:fld id="{582845B2-148F-49E3-83A1-6CEDF03C7B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937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19100" y="750488"/>
            <a:ext cx="6870701" cy="8519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48A2C"/>
                </a:solidFill>
                <a:latin typeface="Calibri"/>
                <a:cs typeface="Calibri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19644" y="1791294"/>
            <a:ext cx="6870700" cy="2805113"/>
          </a:xfrm>
        </p:spPr>
        <p:txBody>
          <a:bodyPr/>
          <a:lstStyle>
            <a:lvl1pPr>
              <a:buClr>
                <a:schemeClr val="tx1">
                  <a:lumMod val="50000"/>
                  <a:lumOff val="50000"/>
                </a:schemeClr>
              </a:buClr>
              <a:defRPr>
                <a:solidFill>
                  <a:srgbClr val="0079C1"/>
                </a:solidFill>
                <a:latin typeface="Calibri"/>
                <a:cs typeface="Calibri"/>
              </a:defRPr>
            </a:lvl1pPr>
            <a:lvl2pPr>
              <a:defRPr sz="2400">
                <a:latin typeface="Calibri"/>
                <a:cs typeface="Calibri"/>
              </a:defRPr>
            </a:lvl2pPr>
            <a:lvl3pPr>
              <a:defRPr sz="2400">
                <a:latin typeface="Calibri"/>
                <a:cs typeface="Calibri"/>
              </a:defRPr>
            </a:lvl3pPr>
            <a:lvl4pPr>
              <a:defRPr sz="2400">
                <a:latin typeface="Calibri"/>
                <a:cs typeface="Calibri"/>
              </a:defRPr>
            </a:lvl4pPr>
            <a:lvl5pPr>
              <a:defRPr sz="2400">
                <a:latin typeface="Calibri"/>
                <a:cs typeface="Calibri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ED971F"/>
                </a:solidFill>
              </a:defRPr>
            </a:lvl1pPr>
          </a:lstStyle>
          <a:p>
            <a:fld id="{79FFDD25-A501-0348-B8B1-0F1E73D2F16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6551"/>
            <a:ext cx="8229600" cy="731839"/>
          </a:xfrm>
          <a:prstGeom prst="rect">
            <a:avLst/>
          </a:prstGeom>
        </p:spPr>
        <p:txBody>
          <a:bodyPr anchor="b" anchorCtr="0"/>
          <a:lstStyle>
            <a:lvl1pPr>
              <a:defRPr sz="3200">
                <a:solidFill>
                  <a:srgbClr val="648A2C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162051"/>
            <a:ext cx="8229600" cy="4373563"/>
          </a:xfrm>
        </p:spPr>
        <p:txBody>
          <a:bodyPr rtlCol="0">
            <a:normAutofit/>
          </a:bodyPr>
          <a:lstStyle/>
          <a:p>
            <a:pPr lvl="0"/>
            <a:endParaRPr lang="en-US" noProof="0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B393AC1B-3413-4CE4-ABAC-76CD0DB9BA9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01247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Slide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750" y="-684213"/>
            <a:ext cx="7772400" cy="147002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800" b="1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750" y="855776"/>
            <a:ext cx="7772400" cy="764808"/>
          </a:xfrm>
        </p:spPr>
        <p:txBody>
          <a:bodyPr>
            <a:normAutofit/>
          </a:bodyPr>
          <a:lstStyle>
            <a:lvl1pPr marL="0" indent="0" algn="l">
              <a:buNone/>
              <a:defRPr sz="2200" b="0" cap="none">
                <a:solidFill>
                  <a:schemeClr val="bg1"/>
                </a:solidFill>
                <a:latin typeface="Calibri"/>
                <a:cs typeface="Calibri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5191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19100" y="750488"/>
            <a:ext cx="6870701" cy="8519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48A2C"/>
                </a:solidFill>
                <a:latin typeface="Calibri"/>
                <a:cs typeface="Calibri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19644" y="1791294"/>
            <a:ext cx="6870700" cy="2805113"/>
          </a:xfrm>
        </p:spPr>
        <p:txBody>
          <a:bodyPr/>
          <a:lstStyle>
            <a:lvl1pPr>
              <a:buClr>
                <a:schemeClr val="tx1">
                  <a:lumMod val="50000"/>
                  <a:lumOff val="50000"/>
                </a:schemeClr>
              </a:buClr>
              <a:defRPr>
                <a:solidFill>
                  <a:srgbClr val="0079C1"/>
                </a:solidFill>
                <a:latin typeface="Calibri"/>
                <a:cs typeface="Calibri"/>
              </a:defRPr>
            </a:lvl1pPr>
            <a:lvl2pPr>
              <a:defRPr sz="2400">
                <a:latin typeface="Calibri"/>
                <a:cs typeface="Calibri"/>
              </a:defRPr>
            </a:lvl2pPr>
            <a:lvl3pPr>
              <a:defRPr sz="2400">
                <a:latin typeface="Calibri"/>
                <a:cs typeface="Calibri"/>
              </a:defRPr>
            </a:lvl3pPr>
            <a:lvl4pPr>
              <a:defRPr sz="2400">
                <a:latin typeface="Calibri"/>
                <a:cs typeface="Calibri"/>
              </a:defRPr>
            </a:lvl4pPr>
            <a:lvl5pPr>
              <a:defRPr sz="2400">
                <a:latin typeface="Calibri"/>
                <a:cs typeface="Calibri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 algn="r" defTabSz="914400">
              <a:defRPr sz="1000">
                <a:solidFill>
                  <a:srgbClr val="ED971F"/>
                </a:solidFill>
              </a:defRPr>
            </a:lvl1pPr>
          </a:lstStyle>
          <a:p>
            <a:pPr>
              <a:defRPr/>
            </a:pPr>
            <a:fld id="{4372553A-1207-463E-A1A4-62E7F5E508C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18606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slide2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19100" y="750488"/>
            <a:ext cx="6870701" cy="8519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48A2C"/>
                </a:solidFill>
                <a:latin typeface="Calibri"/>
                <a:cs typeface="Calibri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10"/>
          <p:cNvSpPr>
            <a:spLocks noGrp="1"/>
          </p:cNvSpPr>
          <p:nvPr>
            <p:ph sz="quarter" idx="13"/>
          </p:nvPr>
        </p:nvSpPr>
        <p:spPr>
          <a:xfrm>
            <a:off x="419644" y="1791294"/>
            <a:ext cx="6870700" cy="2805113"/>
          </a:xfrm>
        </p:spPr>
        <p:txBody>
          <a:bodyPr/>
          <a:lstStyle>
            <a:lvl1pPr>
              <a:defRPr>
                <a:solidFill>
                  <a:srgbClr val="0079C1"/>
                </a:solidFill>
                <a:latin typeface="Calibri"/>
                <a:cs typeface="Calibri"/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 algn="r" defTabSz="914400">
              <a:defRPr sz="1000">
                <a:solidFill>
                  <a:srgbClr val="ED971F"/>
                </a:solidFill>
              </a:defRPr>
            </a:lvl1pPr>
          </a:lstStyle>
          <a:p>
            <a:pPr>
              <a:defRPr/>
            </a:pPr>
            <a:fld id="{229AF882-11DF-4F19-8C9F-C3B88F33456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30088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86DC7EF1-2B30-488D-9FAB-C640E9F50AD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4172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73183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52600"/>
            <a:ext cx="4038600" cy="4373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4038600" cy="4373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0D7C8694-BFE6-46FA-9428-0F4B7D24D40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9105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73183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752600"/>
            <a:ext cx="8229600" cy="4373563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table</a:t>
            </a:r>
            <a:endParaRPr lang="en-US" noProof="0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258FFAB4-D6A6-4773-868E-45DE7672193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353756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537852DB-8E50-4C86-B2EA-B5DFE6C5608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7770873"/>
      </p:ext>
    </p:extLst>
  </p:cSld>
  <p:clrMapOvr>
    <a:masterClrMapping/>
  </p:clrMapOvr>
  <p:transition spd="slow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Slide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750" y="-684213"/>
            <a:ext cx="7772400" cy="147002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800" b="1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750" y="855776"/>
            <a:ext cx="7772400" cy="764808"/>
          </a:xfrm>
        </p:spPr>
        <p:txBody>
          <a:bodyPr>
            <a:normAutofit/>
          </a:bodyPr>
          <a:lstStyle>
            <a:lvl1pPr marL="0" indent="0" algn="l">
              <a:buNone/>
              <a:defRPr sz="2200" b="0" cap="none">
                <a:solidFill>
                  <a:schemeClr val="bg1"/>
                </a:solidFill>
                <a:latin typeface="Calibri"/>
                <a:cs typeface="Calibri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63028527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19100" y="750488"/>
            <a:ext cx="6870701" cy="8519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48A2C"/>
                </a:solidFill>
                <a:latin typeface="Calibri"/>
                <a:cs typeface="Calibri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19644" y="1791294"/>
            <a:ext cx="6870700" cy="2805113"/>
          </a:xfrm>
        </p:spPr>
        <p:txBody>
          <a:bodyPr/>
          <a:lstStyle>
            <a:lvl1pPr>
              <a:buClr>
                <a:schemeClr val="tx1">
                  <a:lumMod val="50000"/>
                  <a:lumOff val="50000"/>
                </a:schemeClr>
              </a:buClr>
              <a:defRPr>
                <a:solidFill>
                  <a:srgbClr val="0079C1"/>
                </a:solidFill>
                <a:latin typeface="Calibri"/>
                <a:cs typeface="Calibri"/>
              </a:defRPr>
            </a:lvl1pPr>
            <a:lvl2pPr>
              <a:defRPr sz="2400">
                <a:latin typeface="Calibri"/>
                <a:cs typeface="Calibri"/>
              </a:defRPr>
            </a:lvl2pPr>
            <a:lvl3pPr>
              <a:defRPr sz="2400">
                <a:latin typeface="Calibri"/>
                <a:cs typeface="Calibri"/>
              </a:defRPr>
            </a:lvl3pPr>
            <a:lvl4pPr>
              <a:defRPr sz="2400">
                <a:latin typeface="Calibri"/>
                <a:cs typeface="Calibri"/>
              </a:defRPr>
            </a:lvl4pPr>
            <a:lvl5pPr>
              <a:defRPr sz="2400">
                <a:latin typeface="Calibri"/>
                <a:cs typeface="Calibri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 algn="r" defTabSz="914400">
              <a:defRPr sz="1000">
                <a:solidFill>
                  <a:srgbClr val="ED971F"/>
                </a:solidFill>
                <a:cs typeface="Arial" pitchFamily="34" charset="0"/>
              </a:defRPr>
            </a:lvl1pPr>
          </a:lstStyle>
          <a:p>
            <a:pPr>
              <a:defRPr/>
            </a:pPr>
            <a:fld id="{2D2977DE-3C70-4C88-8879-41AC4915DB4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01162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lide2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ED971F"/>
                </a:solidFill>
              </a:defRPr>
            </a:lvl1pPr>
          </a:lstStyle>
          <a:p>
            <a:fld id="{79FFDD25-A501-0348-B8B1-0F1E73D2F16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19100" y="750488"/>
            <a:ext cx="6870701" cy="8519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48A2C"/>
                </a:solidFill>
                <a:latin typeface="Calibri"/>
                <a:cs typeface="Calibri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10"/>
          <p:cNvSpPr>
            <a:spLocks noGrp="1"/>
          </p:cNvSpPr>
          <p:nvPr>
            <p:ph sz="quarter" idx="13"/>
          </p:nvPr>
        </p:nvSpPr>
        <p:spPr>
          <a:xfrm>
            <a:off x="419644" y="1791294"/>
            <a:ext cx="6870700" cy="2805113"/>
          </a:xfrm>
        </p:spPr>
        <p:txBody>
          <a:bodyPr/>
          <a:lstStyle>
            <a:lvl1pPr>
              <a:defRPr>
                <a:solidFill>
                  <a:srgbClr val="0079C1"/>
                </a:solidFill>
                <a:latin typeface="Calibri"/>
                <a:cs typeface="Calibri"/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slide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19100" y="750488"/>
            <a:ext cx="6870701" cy="8519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48A2C"/>
                </a:solidFill>
                <a:latin typeface="Calibri"/>
                <a:cs typeface="Calibri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10"/>
          <p:cNvSpPr>
            <a:spLocks noGrp="1"/>
          </p:cNvSpPr>
          <p:nvPr>
            <p:ph sz="quarter" idx="13"/>
          </p:nvPr>
        </p:nvSpPr>
        <p:spPr>
          <a:xfrm>
            <a:off x="419644" y="1791294"/>
            <a:ext cx="6870700" cy="2805113"/>
          </a:xfrm>
        </p:spPr>
        <p:txBody>
          <a:bodyPr/>
          <a:lstStyle>
            <a:lvl1pPr>
              <a:defRPr>
                <a:solidFill>
                  <a:srgbClr val="0079C1"/>
                </a:solidFill>
                <a:latin typeface="Calibri"/>
                <a:cs typeface="Calibri"/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 algn="r" defTabSz="914400">
              <a:defRPr sz="1000">
                <a:solidFill>
                  <a:srgbClr val="ED971F"/>
                </a:solidFill>
                <a:cs typeface="Arial" pitchFamily="34" charset="0"/>
              </a:defRPr>
            </a:lvl1pPr>
          </a:lstStyle>
          <a:p>
            <a:pPr>
              <a:defRPr/>
            </a:pPr>
            <a:fld id="{FE8A7E3B-672B-4A67-8872-E18AD8E3D45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465288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>
                <a:cs typeface="Arial" pitchFamily="34" charset="0"/>
              </a:defRPr>
            </a:lvl1pPr>
          </a:lstStyle>
          <a:p>
            <a:pPr>
              <a:defRPr/>
            </a:pPr>
            <a:fld id="{2FC733C3-CA08-4272-B318-42D050FBD2EA}" type="datetimeFigureOut">
              <a:rPr lang="en-US"/>
              <a:pPr>
                <a:defRPr/>
              </a:pPr>
              <a:t>10/20/2016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>
                <a:cs typeface="Arial" pitchFamily="34" charset="0"/>
              </a:defRPr>
            </a:lvl1pPr>
          </a:lstStyle>
          <a:p>
            <a:pPr>
              <a:defRPr/>
            </a:pPr>
            <a:fld id="{80E29EE0-FD3C-462D-AAA4-45D650D15A2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610058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73183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752600"/>
            <a:ext cx="8229600" cy="43735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 defTabSz="914400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 defTabSz="914400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81750"/>
            <a:ext cx="2133600" cy="476250"/>
          </a:xfrm>
        </p:spPr>
        <p:txBody>
          <a:bodyPr/>
          <a:lstStyle>
            <a:lvl1pPr defTabSz="914400">
              <a:defRPr>
                <a:cs typeface="Arial" pitchFamily="34" charset="0"/>
              </a:defRPr>
            </a:lvl1pPr>
          </a:lstStyle>
          <a:p>
            <a:pPr>
              <a:defRPr/>
            </a:pPr>
            <a:fld id="{BB5A444D-FE7E-49D9-A852-12C07910763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5661589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Slide1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750" y="-684213"/>
            <a:ext cx="7772400" cy="147002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800" b="1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750" y="855776"/>
            <a:ext cx="7772400" cy="764808"/>
          </a:xfrm>
        </p:spPr>
        <p:txBody>
          <a:bodyPr>
            <a:normAutofit/>
          </a:bodyPr>
          <a:lstStyle>
            <a:lvl1pPr marL="0" indent="0" algn="l">
              <a:buNone/>
              <a:defRPr sz="2200" b="0" cap="none">
                <a:solidFill>
                  <a:schemeClr val="bg1"/>
                </a:solidFill>
                <a:latin typeface="Calibri"/>
                <a:cs typeface="Calibri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35060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19100" y="750488"/>
            <a:ext cx="6870701" cy="8519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48A2C"/>
                </a:solidFill>
                <a:latin typeface="Calibri"/>
                <a:cs typeface="Calibri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19644" y="1791294"/>
            <a:ext cx="6870700" cy="2805113"/>
          </a:xfrm>
        </p:spPr>
        <p:txBody>
          <a:bodyPr/>
          <a:lstStyle>
            <a:lvl1pPr>
              <a:buClr>
                <a:schemeClr val="tx1">
                  <a:lumMod val="50000"/>
                  <a:lumOff val="50000"/>
                </a:schemeClr>
              </a:buClr>
              <a:defRPr>
                <a:solidFill>
                  <a:srgbClr val="0079C1"/>
                </a:solidFill>
                <a:latin typeface="Calibri"/>
                <a:cs typeface="Calibri"/>
              </a:defRPr>
            </a:lvl1pPr>
            <a:lvl2pPr>
              <a:defRPr sz="2400">
                <a:latin typeface="Calibri"/>
                <a:cs typeface="Calibri"/>
              </a:defRPr>
            </a:lvl2pPr>
            <a:lvl3pPr>
              <a:defRPr sz="2400">
                <a:latin typeface="Calibri"/>
                <a:cs typeface="Calibri"/>
              </a:defRPr>
            </a:lvl3pPr>
            <a:lvl4pPr>
              <a:defRPr sz="2400">
                <a:latin typeface="Calibri"/>
                <a:cs typeface="Calibri"/>
              </a:defRPr>
            </a:lvl4pPr>
            <a:lvl5pPr>
              <a:defRPr sz="2400">
                <a:latin typeface="Calibri"/>
                <a:cs typeface="Calibri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 algn="r">
              <a:defRPr sz="1000" smtClean="0">
                <a:solidFill>
                  <a:srgbClr val="ED971F"/>
                </a:solidFill>
              </a:defRPr>
            </a:lvl1pPr>
          </a:lstStyle>
          <a:p>
            <a:pPr>
              <a:defRPr/>
            </a:pPr>
            <a:fld id="{F5D6B56A-04E0-4791-83E8-FB2F174F4AB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538891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slide2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19100" y="750488"/>
            <a:ext cx="6870701" cy="8519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48A2C"/>
                </a:solidFill>
                <a:latin typeface="Calibri"/>
                <a:cs typeface="Calibri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10"/>
          <p:cNvSpPr>
            <a:spLocks noGrp="1"/>
          </p:cNvSpPr>
          <p:nvPr>
            <p:ph sz="quarter" idx="13"/>
          </p:nvPr>
        </p:nvSpPr>
        <p:spPr>
          <a:xfrm>
            <a:off x="419644" y="1791294"/>
            <a:ext cx="6870700" cy="2805113"/>
          </a:xfrm>
        </p:spPr>
        <p:txBody>
          <a:bodyPr/>
          <a:lstStyle>
            <a:lvl1pPr>
              <a:defRPr>
                <a:solidFill>
                  <a:srgbClr val="0079C1"/>
                </a:solidFill>
                <a:latin typeface="Calibri"/>
                <a:cs typeface="Calibri"/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 algn="r">
              <a:defRPr sz="1000" smtClean="0">
                <a:solidFill>
                  <a:srgbClr val="ED971F"/>
                </a:solidFill>
              </a:defRPr>
            </a:lvl1pPr>
          </a:lstStyle>
          <a:p>
            <a:pPr>
              <a:defRPr/>
            </a:pPr>
            <a:fld id="{59409886-6494-4BAC-91D1-28405A911D3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954398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731838"/>
          </a:xfrm>
          <a:prstGeom prst="rect">
            <a:avLst/>
          </a:prstGeo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>
            <a:lvl1pPr>
              <a:defRPr sz="2800"/>
            </a:lvl1pPr>
            <a:lvl2pPr marL="742950" indent="-285750">
              <a:buFont typeface="Arial" panose="020B0604020202020204" pitchFamily="34" charset="0"/>
              <a:buChar char="•"/>
              <a:defRPr sz="2400"/>
            </a:lvl2pPr>
            <a:lvl3pPr>
              <a:defRPr sz="2000"/>
            </a:lvl3pPr>
            <a:lvl4pPr marL="1600200" indent="-228600">
              <a:buFont typeface="Arial" panose="020B0604020202020204" pitchFamily="34" charset="0"/>
              <a:buChar char="•"/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35F547-D32B-4D46-9BE7-16B10F96571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10670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23191B-5640-4C4E-AA62-F1E9068B643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476144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73183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52600"/>
            <a:ext cx="4038600" cy="4373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4038600" cy="4373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981D62-C206-416F-9CDA-EE4F4FD3C57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04718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73183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752600"/>
            <a:ext cx="8229600" cy="4373563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table</a:t>
            </a:r>
            <a:endParaRPr lang="en-US" noProof="0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0BAB5A-3136-4110-888E-876C2249E36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454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BC46BB-664C-44E5-A8BB-04BB4263CD9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733160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D1E4C0-235C-4EBE-8560-97B011DE44B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7673604"/>
      </p:ext>
    </p:extLst>
  </p:cSld>
  <p:clrMapOvr>
    <a:masterClrMapping/>
  </p:clrMapOvr>
  <p:transition spd="slow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0FACB-4479-4DC3-AA05-AF92DF6455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AB82B-30C1-4FCB-9720-A10C3D5A56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419454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0FACB-4479-4DC3-AA05-AF92DF6455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AB82B-30C1-4FCB-9720-A10C3D5A56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94397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0FACB-4479-4DC3-AA05-AF92DF6455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AB82B-30C1-4FCB-9720-A10C3D5A56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58561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0FACB-4479-4DC3-AA05-AF92DF6455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AB82B-30C1-4FCB-9720-A10C3D5A56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533641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0FACB-4479-4DC3-AA05-AF92DF6455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AB82B-30C1-4FCB-9720-A10C3D5A56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26167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0FACB-4479-4DC3-AA05-AF92DF6455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AB82B-30C1-4FCB-9720-A10C3D5A56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583280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0FACB-4479-4DC3-AA05-AF92DF6455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AB82B-30C1-4FCB-9720-A10C3D5A56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638527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0FACB-4479-4DC3-AA05-AF92DF6455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AB82B-30C1-4FCB-9720-A10C3D5A56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761520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0FACB-4479-4DC3-AA05-AF92DF6455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AB82B-30C1-4FCB-9720-A10C3D5A56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13873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Slide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750" y="-684213"/>
            <a:ext cx="7772400" cy="147002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800" b="1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750" y="855776"/>
            <a:ext cx="7772400" cy="764808"/>
          </a:xfrm>
        </p:spPr>
        <p:txBody>
          <a:bodyPr>
            <a:normAutofit/>
          </a:bodyPr>
          <a:lstStyle>
            <a:lvl1pPr marL="0" indent="0" algn="l">
              <a:buNone/>
              <a:defRPr sz="2200" b="0" cap="none">
                <a:solidFill>
                  <a:schemeClr val="bg1"/>
                </a:solidFill>
                <a:latin typeface="Calibri"/>
                <a:cs typeface="Calibri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79832116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0FACB-4479-4DC3-AA05-AF92DF6455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AB82B-30C1-4FCB-9720-A10C3D5A56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29150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0FACB-4479-4DC3-AA05-AF92DF6455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AB82B-30C1-4FCB-9720-A10C3D5A56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88704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19100" y="750488"/>
            <a:ext cx="6870701" cy="8519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48A2C"/>
                </a:solidFill>
                <a:latin typeface="Calibri"/>
                <a:cs typeface="Calibri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19644" y="1791294"/>
            <a:ext cx="6870700" cy="2805113"/>
          </a:xfrm>
        </p:spPr>
        <p:txBody>
          <a:bodyPr/>
          <a:lstStyle>
            <a:lvl1pPr>
              <a:buClr>
                <a:schemeClr val="tx1">
                  <a:lumMod val="50000"/>
                  <a:lumOff val="50000"/>
                </a:schemeClr>
              </a:buClr>
              <a:defRPr>
                <a:solidFill>
                  <a:srgbClr val="0079C1"/>
                </a:solidFill>
                <a:latin typeface="Calibri"/>
                <a:cs typeface="Calibri"/>
              </a:defRPr>
            </a:lvl1pPr>
            <a:lvl2pPr>
              <a:defRPr sz="2400">
                <a:latin typeface="Calibri"/>
                <a:cs typeface="Calibri"/>
              </a:defRPr>
            </a:lvl2pPr>
            <a:lvl3pPr>
              <a:defRPr sz="2400">
                <a:latin typeface="Calibri"/>
                <a:cs typeface="Calibri"/>
              </a:defRPr>
            </a:lvl3pPr>
            <a:lvl4pPr>
              <a:defRPr sz="2400">
                <a:latin typeface="Calibri"/>
                <a:cs typeface="Calibri"/>
              </a:defRPr>
            </a:lvl4pPr>
            <a:lvl5pPr>
              <a:defRPr sz="2400">
                <a:latin typeface="Calibri"/>
                <a:cs typeface="Calibri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 algn="r" defTabSz="914400" fontAlgn="base">
              <a:spcBef>
                <a:spcPct val="0"/>
              </a:spcBef>
              <a:spcAft>
                <a:spcPct val="0"/>
              </a:spcAft>
              <a:defRPr sz="1000">
                <a:solidFill>
                  <a:srgbClr val="ED971F"/>
                </a:solidFill>
                <a:latin typeface="Arial" charset="0"/>
              </a:defRPr>
            </a:lvl1pPr>
          </a:lstStyle>
          <a:p>
            <a:pPr>
              <a:defRPr/>
            </a:pPr>
            <a:fld id="{E53EDF1F-1E34-4CCC-BF32-A2A2ECEA0F2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5381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slide2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19100" y="750488"/>
            <a:ext cx="6870701" cy="8519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48A2C"/>
                </a:solidFill>
                <a:latin typeface="Calibri"/>
                <a:cs typeface="Calibri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10"/>
          <p:cNvSpPr>
            <a:spLocks noGrp="1"/>
          </p:cNvSpPr>
          <p:nvPr>
            <p:ph sz="quarter" idx="13"/>
          </p:nvPr>
        </p:nvSpPr>
        <p:spPr>
          <a:xfrm>
            <a:off x="419644" y="1791294"/>
            <a:ext cx="6870700" cy="2805113"/>
          </a:xfrm>
        </p:spPr>
        <p:txBody>
          <a:bodyPr/>
          <a:lstStyle>
            <a:lvl1pPr>
              <a:defRPr>
                <a:solidFill>
                  <a:srgbClr val="0079C1"/>
                </a:solidFill>
                <a:latin typeface="Calibri"/>
                <a:cs typeface="Calibri"/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 algn="r" defTabSz="914400" fontAlgn="base">
              <a:spcBef>
                <a:spcPct val="0"/>
              </a:spcBef>
              <a:spcAft>
                <a:spcPct val="0"/>
              </a:spcAft>
              <a:defRPr sz="1000">
                <a:solidFill>
                  <a:srgbClr val="ED971F"/>
                </a:solidFill>
                <a:latin typeface="Arial" charset="0"/>
              </a:defRPr>
            </a:lvl1pPr>
          </a:lstStyle>
          <a:p>
            <a:pPr>
              <a:defRPr/>
            </a:pPr>
            <a:fld id="{213804DE-B6F2-44C8-B1A6-7E75608DC2E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1678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731838"/>
          </a:xfrm>
          <a:prstGeom prst="rect">
            <a:avLst/>
          </a:prstGeom>
        </p:spPr>
        <p:txBody>
          <a:bodyPr/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>
            <a:lvl1pPr>
              <a:defRPr sz="2800"/>
            </a:lvl1pPr>
            <a:lvl2pPr marL="742950" indent="-285750">
              <a:buFont typeface="Arial" panose="020B0604020202020204" pitchFamily="34" charset="0"/>
              <a:buChar char="•"/>
              <a:defRPr sz="2400"/>
            </a:lvl2pPr>
            <a:lvl3pPr>
              <a:defRPr sz="2000"/>
            </a:lvl3pPr>
            <a:lvl4pPr marL="1600200" indent="-228600">
              <a:buFont typeface="Arial" panose="020B0604020202020204" pitchFamily="34" charset="0"/>
              <a:buChar char="•"/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46305FCA-5D94-4EDE-81A4-5A8DB2A7FE6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07816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BD38C3FE-3433-48FA-96BF-099586B5A3D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2885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7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5" Type="http://schemas.openxmlformats.org/officeDocument/2006/relationships/slideLayout" Target="../slideLayouts/slideLayout9.xml"/><Relationship Id="rId4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4.xml"/><Relationship Id="rId9" Type="http://schemas.openxmlformats.org/officeDocument/2006/relationships/image" Target="../media/image1.jpe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32.xml"/><Relationship Id="rId4" Type="http://schemas.openxmlformats.org/officeDocument/2006/relationships/slideLayout" Target="../slideLayouts/slideLayout31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7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36.xml"/><Relationship Id="rId9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lide3.jpg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ED971F"/>
                </a:solidFill>
              </a:defRPr>
            </a:lvl1pPr>
          </a:lstStyle>
          <a:p>
            <a:fld id="{4D4DB3D9-7B40-ED44-8440-D74AC48FA1E8}" type="datetimeFigureOut">
              <a:rPr lang="en-US" smtClean="0"/>
              <a:pPr/>
              <a:t>10/20/2016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ED971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ED971F"/>
                </a:solidFill>
              </a:defRPr>
            </a:lvl1pPr>
          </a:lstStyle>
          <a:p>
            <a:fld id="{79FFDD25-A501-0348-B8B1-0F1E73D2F16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</p:sldLayoutIdLst>
  <p:txStyles>
    <p:titleStyle>
      <a:lvl1pPr algn="l" defTabSz="457200" rtl="0" eaLnBrk="1" latinLnBrk="0" hangingPunct="1">
        <a:spcBef>
          <a:spcPct val="0"/>
        </a:spcBef>
        <a:buNone/>
        <a:defRPr sz="3800" b="1" kern="1200">
          <a:solidFill>
            <a:srgbClr val="A6C02A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0079C1"/>
        </a:buClr>
        <a:buFont typeface="Arial"/>
        <a:buChar char="•"/>
        <a:defRPr sz="2400" b="1" kern="1200">
          <a:solidFill>
            <a:srgbClr val="2D8BD0"/>
          </a:solidFill>
          <a:latin typeface="Calibri"/>
          <a:ea typeface="+mn-ea"/>
          <a:cs typeface="Calibri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>
              <a:lumMod val="65000"/>
              <a:lumOff val="35000"/>
            </a:schemeClr>
          </a:solidFill>
          <a:latin typeface="Calibri"/>
          <a:ea typeface="+mn-ea"/>
          <a:cs typeface="Calibri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Calibri"/>
          <a:ea typeface="+mn-ea"/>
          <a:cs typeface="Calibri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>
              <a:lumMod val="65000"/>
              <a:lumOff val="35000"/>
            </a:schemeClr>
          </a:solidFill>
          <a:latin typeface="Calibri"/>
          <a:ea typeface="+mn-ea"/>
          <a:cs typeface="Calibri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400" kern="1200">
          <a:solidFill>
            <a:schemeClr val="tx1">
              <a:lumMod val="65000"/>
              <a:lumOff val="35000"/>
            </a:schemeClr>
          </a:solidFill>
          <a:latin typeface="Calibri"/>
          <a:ea typeface="+mn-ea"/>
          <a:cs typeface="Calibri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1" descr="slide3.jpg"/>
          <p:cNvPicPr>
            <a:picLocks noChangeAspect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457200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ED971F"/>
                </a:solidFill>
                <a:latin typeface="Calibri"/>
              </a:defRPr>
            </a:lvl1pPr>
          </a:lstStyle>
          <a:p>
            <a:pPr>
              <a:defRPr/>
            </a:pPr>
            <a:fld id="{93AEBEBE-9201-48D4-AAFF-43F07EECADC0}" type="datetimeFigureOut">
              <a:rPr lang="en-US"/>
              <a:pPr>
                <a:defRPr/>
              </a:pPr>
              <a:t>10/20/2016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457200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ED971F"/>
                </a:solidFill>
                <a:latin typeface="Calibri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457200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ED971F"/>
                </a:solidFill>
                <a:latin typeface="Calibri"/>
              </a:defRPr>
            </a:lvl1pPr>
          </a:lstStyle>
          <a:p>
            <a:pPr>
              <a:defRPr/>
            </a:pPr>
            <a:fld id="{492E699B-6035-476E-AE7B-A3CF554D01B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219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800" b="1" kern="1200">
          <a:solidFill>
            <a:srgbClr val="A6C02A"/>
          </a:solidFill>
          <a:latin typeface="Arial"/>
          <a:ea typeface="+mj-ea"/>
          <a:cs typeface="Arial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A6C02A"/>
          </a:solidFill>
          <a:latin typeface="Arial" pitchFamily="34" charset="0"/>
          <a:cs typeface="Arial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A6C02A"/>
          </a:solidFill>
          <a:latin typeface="Arial" pitchFamily="34" charset="0"/>
          <a:cs typeface="Arial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A6C02A"/>
          </a:solidFill>
          <a:latin typeface="Arial" pitchFamily="34" charset="0"/>
          <a:cs typeface="Arial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A6C02A"/>
          </a:solidFill>
          <a:latin typeface="Arial" pitchFamily="34" charset="0"/>
          <a:cs typeface="Arial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800" b="1">
          <a:solidFill>
            <a:srgbClr val="A6C02A"/>
          </a:solidFill>
          <a:latin typeface="Arial" pitchFamily="34" charset="0"/>
          <a:cs typeface="Arial" pitchFamily="34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800" b="1">
          <a:solidFill>
            <a:srgbClr val="A6C02A"/>
          </a:solidFill>
          <a:latin typeface="Arial" pitchFamily="34" charset="0"/>
          <a:cs typeface="Arial" pitchFamily="34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800" b="1">
          <a:solidFill>
            <a:srgbClr val="A6C02A"/>
          </a:solidFill>
          <a:latin typeface="Arial" pitchFamily="34" charset="0"/>
          <a:cs typeface="Arial" pitchFamily="34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800" b="1">
          <a:solidFill>
            <a:srgbClr val="A6C02A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Clr>
          <a:srgbClr val="0079C1"/>
        </a:buClr>
        <a:buFont typeface="Arial" pitchFamily="34" charset="0"/>
        <a:buChar char="•"/>
        <a:defRPr sz="2400" b="1" kern="1200">
          <a:solidFill>
            <a:srgbClr val="2D8BD0"/>
          </a:solidFill>
          <a:latin typeface="Calibri"/>
          <a:ea typeface="Calibri" pitchFamily="34" charset="0"/>
          <a:cs typeface="Calibri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400" kern="1200">
          <a:solidFill>
            <a:srgbClr val="595959"/>
          </a:solidFill>
          <a:latin typeface="Calibri"/>
          <a:ea typeface="Calibri" pitchFamily="34" charset="0"/>
          <a:cs typeface="Calibri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rgbClr val="595959"/>
          </a:solidFill>
          <a:latin typeface="Calibri"/>
          <a:ea typeface="Calibri" pitchFamily="34" charset="0"/>
          <a:cs typeface="Calibri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400" kern="1200">
          <a:solidFill>
            <a:srgbClr val="595959"/>
          </a:solidFill>
          <a:latin typeface="Calibri"/>
          <a:ea typeface="Calibri" pitchFamily="34" charset="0"/>
          <a:cs typeface="Calibri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400" kern="1200">
          <a:solidFill>
            <a:srgbClr val="595959"/>
          </a:solidFill>
          <a:latin typeface="Calibri"/>
          <a:ea typeface="Calibri" pitchFamily="34" charset="0"/>
          <a:cs typeface="Calibri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1" descr="slide3.jpg"/>
          <p:cNvPicPr>
            <a:picLocks noChangeAspect="1"/>
          </p:cNvPicPr>
          <p:nvPr userDrawn="1"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457200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ED971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095FDE0-F64C-4D6F-923B-40C29F55E04D}" type="datetimeFigureOut">
              <a:rPr lang="en-US"/>
              <a:pPr>
                <a:defRPr/>
              </a:pPr>
              <a:t>10/20/2016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457200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ED971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457200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ED971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B1E93BB-63CF-4190-873B-CE98E534906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1260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800" b="1" kern="1200">
          <a:solidFill>
            <a:srgbClr val="A6C02A"/>
          </a:solidFill>
          <a:latin typeface="Arial"/>
          <a:ea typeface="+mj-ea"/>
          <a:cs typeface="Arial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A6C02A"/>
          </a:solidFill>
          <a:latin typeface="Arial" charset="0"/>
          <a:cs typeface="Arial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A6C02A"/>
          </a:solidFill>
          <a:latin typeface="Arial" charset="0"/>
          <a:cs typeface="Arial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A6C02A"/>
          </a:solidFill>
          <a:latin typeface="Arial" charset="0"/>
          <a:cs typeface="Arial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A6C02A"/>
          </a:solidFill>
          <a:latin typeface="Arial" charset="0"/>
          <a:cs typeface="Arial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800" b="1">
          <a:solidFill>
            <a:srgbClr val="A6C02A"/>
          </a:solidFill>
          <a:latin typeface="Arial" charset="0"/>
          <a:cs typeface="Arial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800" b="1">
          <a:solidFill>
            <a:srgbClr val="A6C02A"/>
          </a:solidFill>
          <a:latin typeface="Arial" charset="0"/>
          <a:cs typeface="Arial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800" b="1">
          <a:solidFill>
            <a:srgbClr val="A6C02A"/>
          </a:solidFill>
          <a:latin typeface="Arial" charset="0"/>
          <a:cs typeface="Arial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800" b="1">
          <a:solidFill>
            <a:srgbClr val="A6C02A"/>
          </a:solidFill>
          <a:latin typeface="Arial" charset="0"/>
          <a:cs typeface="Arial" charset="0"/>
        </a:defRPr>
      </a:lvl9pPr>
    </p:titleStyle>
    <p:bodyStyle>
      <a:lvl1pPr marL="342900" indent="-342900" algn="l" defTabSz="457200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rgbClr val="0079C1"/>
        </a:buClr>
        <a:buFont typeface="Arial" pitchFamily="34" charset="0"/>
        <a:buChar char="•"/>
        <a:defRPr sz="2400" b="1" kern="1200">
          <a:solidFill>
            <a:srgbClr val="2D8BD0"/>
          </a:solidFill>
          <a:latin typeface="Calibri"/>
          <a:ea typeface="Calibri" pitchFamily="34" charset="0"/>
          <a:cs typeface="Calibri"/>
        </a:defRPr>
      </a:lvl1pPr>
      <a:lvl2pPr marL="742950" indent="-285750" algn="l" defTabSz="457200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Font typeface="Arial" pitchFamily="34" charset="0"/>
        <a:buChar char="–"/>
        <a:defRPr sz="2400" kern="1200">
          <a:solidFill>
            <a:srgbClr val="595959"/>
          </a:solidFill>
          <a:latin typeface="Calibri"/>
          <a:ea typeface="Calibri" pitchFamily="34" charset="0"/>
          <a:cs typeface="Calibri"/>
        </a:defRPr>
      </a:lvl2pPr>
      <a:lvl3pPr marL="1143000" indent="-228600" algn="l" defTabSz="457200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rgbClr val="595959"/>
          </a:solidFill>
          <a:latin typeface="Calibri"/>
          <a:ea typeface="Calibri" pitchFamily="34" charset="0"/>
          <a:cs typeface="Calibri"/>
        </a:defRPr>
      </a:lvl3pPr>
      <a:lvl4pPr marL="1600200" indent="-228600" algn="l" defTabSz="457200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Font typeface="Arial" pitchFamily="34" charset="0"/>
        <a:buChar char="–"/>
        <a:defRPr sz="2400" kern="1200">
          <a:solidFill>
            <a:srgbClr val="595959"/>
          </a:solidFill>
          <a:latin typeface="Calibri"/>
          <a:ea typeface="Calibri" pitchFamily="34" charset="0"/>
          <a:cs typeface="Calibri"/>
        </a:defRPr>
      </a:lvl4pPr>
      <a:lvl5pPr marL="2057400" indent="-228600" algn="l" defTabSz="457200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Font typeface="Arial" pitchFamily="34" charset="0"/>
        <a:buChar char="»"/>
        <a:defRPr sz="2400" kern="1200">
          <a:solidFill>
            <a:srgbClr val="595959"/>
          </a:solidFill>
          <a:latin typeface="Calibri"/>
          <a:ea typeface="Calibri" pitchFamily="34" charset="0"/>
          <a:cs typeface="Calibri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1" descr="slide3.jp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457200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ED971F"/>
                </a:solidFill>
                <a:latin typeface="+mn-lt"/>
              </a:defRPr>
            </a:lvl1pPr>
          </a:lstStyle>
          <a:p>
            <a:pPr>
              <a:defRPr/>
            </a:pPr>
            <a:fld id="{178049C5-EF72-42DE-B79C-094A387307F1}" type="datetimeFigureOut">
              <a:rPr lang="en-US"/>
              <a:pPr>
                <a:defRPr/>
              </a:pPr>
              <a:t>10/20/2016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457200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ED971F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457200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ED971F"/>
                </a:solidFill>
                <a:latin typeface="+mn-lt"/>
              </a:defRPr>
            </a:lvl1pPr>
          </a:lstStyle>
          <a:p>
            <a:pPr>
              <a:defRPr/>
            </a:pPr>
            <a:fld id="{A2A1890E-65CD-402A-807C-02B82E0D54A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402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5" r:id="rId4"/>
    <p:sldLayoutId id="2147483686" r:id="rId5"/>
    <p:sldLayoutId id="2147483687" r:id="rId6"/>
    <p:sldLayoutId id="2147483688" r:id="rId7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800" b="1" kern="1200">
          <a:solidFill>
            <a:srgbClr val="A6C02A"/>
          </a:solidFill>
          <a:latin typeface="Arial"/>
          <a:ea typeface="+mj-ea"/>
          <a:cs typeface="Arial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A6C02A"/>
          </a:solidFill>
          <a:latin typeface="Arial" charset="0"/>
          <a:cs typeface="Arial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A6C02A"/>
          </a:solidFill>
          <a:latin typeface="Arial" charset="0"/>
          <a:cs typeface="Arial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A6C02A"/>
          </a:solidFill>
          <a:latin typeface="Arial" charset="0"/>
          <a:cs typeface="Arial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A6C02A"/>
          </a:solidFill>
          <a:latin typeface="Arial" charset="0"/>
          <a:cs typeface="Arial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800" b="1">
          <a:solidFill>
            <a:srgbClr val="A6C02A"/>
          </a:solidFill>
          <a:latin typeface="Arial" charset="0"/>
          <a:cs typeface="Arial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800" b="1">
          <a:solidFill>
            <a:srgbClr val="A6C02A"/>
          </a:solidFill>
          <a:latin typeface="Arial" charset="0"/>
          <a:cs typeface="Arial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800" b="1">
          <a:solidFill>
            <a:srgbClr val="A6C02A"/>
          </a:solidFill>
          <a:latin typeface="Arial" charset="0"/>
          <a:cs typeface="Arial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800" b="1">
          <a:solidFill>
            <a:srgbClr val="A6C02A"/>
          </a:solidFill>
          <a:latin typeface="Arial" charset="0"/>
          <a:cs typeface="Arial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Clr>
          <a:srgbClr val="0079C1"/>
        </a:buClr>
        <a:buFont typeface="Arial" pitchFamily="34" charset="0"/>
        <a:buChar char="•"/>
        <a:defRPr sz="2400" b="1" kern="1200">
          <a:solidFill>
            <a:srgbClr val="2D8BD0"/>
          </a:solidFill>
          <a:latin typeface="Calibri"/>
          <a:ea typeface="Calibri" pitchFamily="34" charset="0"/>
          <a:cs typeface="Calibri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400" kern="1200">
          <a:solidFill>
            <a:srgbClr val="595959"/>
          </a:solidFill>
          <a:latin typeface="Calibri"/>
          <a:ea typeface="Calibri" pitchFamily="34" charset="0"/>
          <a:cs typeface="Calibri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rgbClr val="595959"/>
          </a:solidFill>
          <a:latin typeface="Calibri"/>
          <a:ea typeface="Calibri" pitchFamily="34" charset="0"/>
          <a:cs typeface="Calibri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400" kern="1200">
          <a:solidFill>
            <a:srgbClr val="595959"/>
          </a:solidFill>
          <a:latin typeface="Calibri"/>
          <a:ea typeface="Calibri" pitchFamily="34" charset="0"/>
          <a:cs typeface="Calibri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400" kern="1200">
          <a:solidFill>
            <a:srgbClr val="595959"/>
          </a:solidFill>
          <a:latin typeface="Calibri"/>
          <a:ea typeface="Calibri" pitchFamily="34" charset="0"/>
          <a:cs typeface="Calibri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1" descr="slide3.jp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457200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ED971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E7DB2DC-13AD-4327-BDAA-FA1B8B176F31}" type="datetimeFigureOut">
              <a:rPr lang="en-US"/>
              <a:pPr>
                <a:defRPr/>
              </a:pPr>
              <a:t>10/20/2016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457200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ED971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457200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ED971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7E8B944-A3DA-4444-9972-FB55C5F6D48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5930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800" b="1" kern="1200">
          <a:solidFill>
            <a:srgbClr val="A6C02A"/>
          </a:solidFill>
          <a:latin typeface="Arial"/>
          <a:ea typeface="+mj-ea"/>
          <a:cs typeface="Arial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A6C02A"/>
          </a:solidFill>
          <a:latin typeface="Arial" charset="0"/>
          <a:cs typeface="Arial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A6C02A"/>
          </a:solidFill>
          <a:latin typeface="Arial" charset="0"/>
          <a:cs typeface="Arial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A6C02A"/>
          </a:solidFill>
          <a:latin typeface="Arial" charset="0"/>
          <a:cs typeface="Arial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A6C02A"/>
          </a:solidFill>
          <a:latin typeface="Arial" charset="0"/>
          <a:cs typeface="Arial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800" b="1">
          <a:solidFill>
            <a:srgbClr val="A6C02A"/>
          </a:solidFill>
          <a:latin typeface="Arial" charset="0"/>
          <a:cs typeface="Arial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800" b="1">
          <a:solidFill>
            <a:srgbClr val="A6C02A"/>
          </a:solidFill>
          <a:latin typeface="Arial" charset="0"/>
          <a:cs typeface="Arial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800" b="1">
          <a:solidFill>
            <a:srgbClr val="A6C02A"/>
          </a:solidFill>
          <a:latin typeface="Arial" charset="0"/>
          <a:cs typeface="Arial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800" b="1">
          <a:solidFill>
            <a:srgbClr val="A6C02A"/>
          </a:solidFill>
          <a:latin typeface="Arial" charset="0"/>
          <a:cs typeface="Arial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Clr>
          <a:srgbClr val="0079C1"/>
        </a:buClr>
        <a:buFont typeface="Arial" pitchFamily="34" charset="0"/>
        <a:buChar char="•"/>
        <a:defRPr sz="2400" b="1" kern="1200">
          <a:solidFill>
            <a:srgbClr val="2D8BD0"/>
          </a:solidFill>
          <a:latin typeface="Calibri"/>
          <a:ea typeface="Calibri" pitchFamily="34" charset="0"/>
          <a:cs typeface="Calibri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400" kern="1200">
          <a:solidFill>
            <a:srgbClr val="595959"/>
          </a:solidFill>
          <a:latin typeface="Calibri"/>
          <a:ea typeface="Calibri" pitchFamily="34" charset="0"/>
          <a:cs typeface="Calibri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rgbClr val="595959"/>
          </a:solidFill>
          <a:latin typeface="Calibri"/>
          <a:ea typeface="Calibri" pitchFamily="34" charset="0"/>
          <a:cs typeface="Calibri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400" kern="1200">
          <a:solidFill>
            <a:srgbClr val="595959"/>
          </a:solidFill>
          <a:latin typeface="Calibri"/>
          <a:ea typeface="Calibri" pitchFamily="34" charset="0"/>
          <a:cs typeface="Calibri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400" kern="1200">
          <a:solidFill>
            <a:srgbClr val="595959"/>
          </a:solidFill>
          <a:latin typeface="Calibri"/>
          <a:ea typeface="Calibri" pitchFamily="34" charset="0"/>
          <a:cs typeface="Calibri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1" descr="slide3.jpg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smtClean="0">
                <a:solidFill>
                  <a:srgbClr val="ED971F"/>
                </a:solidFill>
                <a:latin typeface="+mn-lt"/>
              </a:defRPr>
            </a:lvl1pPr>
          </a:lstStyle>
          <a:p>
            <a:pPr>
              <a:defRPr/>
            </a:pPr>
            <a:fld id="{276A0ABE-CB77-4772-842D-E2124C2E25A8}" type="datetimeFigureOut">
              <a:rPr lang="en-US"/>
              <a:pPr>
                <a:defRPr/>
              </a:pPr>
              <a:t>10/20/2016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 dirty="0">
                <a:solidFill>
                  <a:srgbClr val="ED971F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smtClean="0">
                <a:solidFill>
                  <a:srgbClr val="ED971F"/>
                </a:solidFill>
                <a:latin typeface="+mn-lt"/>
              </a:defRPr>
            </a:lvl1pPr>
          </a:lstStyle>
          <a:p>
            <a:pPr>
              <a:defRPr/>
            </a:pPr>
            <a:fld id="{F06B5AA9-1F63-4FCF-ABB3-074401B250E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8527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</p:sldLayoutIdLst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800" b="1" kern="1200">
          <a:solidFill>
            <a:srgbClr val="A6C02A"/>
          </a:solidFill>
          <a:latin typeface="Arial"/>
          <a:ea typeface="+mj-ea"/>
          <a:cs typeface="Arial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800" b="1">
          <a:solidFill>
            <a:srgbClr val="A6C02A"/>
          </a:solidFill>
          <a:latin typeface="Arial" charset="0"/>
          <a:cs typeface="Arial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800" b="1">
          <a:solidFill>
            <a:srgbClr val="A6C02A"/>
          </a:solidFill>
          <a:latin typeface="Arial" charset="0"/>
          <a:cs typeface="Arial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800" b="1">
          <a:solidFill>
            <a:srgbClr val="A6C02A"/>
          </a:solidFill>
          <a:latin typeface="Arial" charset="0"/>
          <a:cs typeface="Arial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800" b="1">
          <a:solidFill>
            <a:srgbClr val="A6C02A"/>
          </a:solidFill>
          <a:latin typeface="Arial" charset="0"/>
          <a:cs typeface="Arial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800" b="1">
          <a:solidFill>
            <a:srgbClr val="A6C02A"/>
          </a:solidFill>
          <a:latin typeface="Arial" charset="0"/>
          <a:cs typeface="Arial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800" b="1">
          <a:solidFill>
            <a:srgbClr val="A6C02A"/>
          </a:solidFill>
          <a:latin typeface="Arial" charset="0"/>
          <a:cs typeface="Arial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800" b="1">
          <a:solidFill>
            <a:srgbClr val="A6C02A"/>
          </a:solidFill>
          <a:latin typeface="Arial" charset="0"/>
          <a:cs typeface="Arial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800" b="1">
          <a:solidFill>
            <a:srgbClr val="A6C02A"/>
          </a:solidFill>
          <a:latin typeface="Arial" charset="0"/>
          <a:cs typeface="Arial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Clr>
          <a:srgbClr val="0079C1"/>
        </a:buClr>
        <a:buFont typeface="Arial" charset="0"/>
        <a:buChar char="•"/>
        <a:defRPr sz="2400" b="1" kern="1200">
          <a:solidFill>
            <a:srgbClr val="2D8BD0"/>
          </a:solidFill>
          <a:latin typeface="Calibri"/>
          <a:ea typeface="+mn-ea"/>
          <a:cs typeface="Calibri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rgbClr val="595959"/>
          </a:solidFill>
          <a:latin typeface="Calibri"/>
          <a:ea typeface="+mn-ea"/>
          <a:cs typeface="Calibri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595959"/>
          </a:solidFill>
          <a:latin typeface="Calibri"/>
          <a:ea typeface="+mn-ea"/>
          <a:cs typeface="Calibri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rgbClr val="595959"/>
          </a:solidFill>
          <a:latin typeface="Calibri"/>
          <a:ea typeface="+mn-ea"/>
          <a:cs typeface="Calibri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400" kern="1200">
          <a:solidFill>
            <a:srgbClr val="595959"/>
          </a:solidFill>
          <a:latin typeface="Calibri"/>
          <a:ea typeface="+mn-ea"/>
          <a:cs typeface="Calibri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C4B0FACB-4479-4DC3-AA05-AF92DF6455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10/20/2016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9B3AB82B-30C1-4FCB-9720-A10C3D5A56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6905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entaquestinstitute.org/" TargetMode="External"/><Relationship Id="rId2" Type="http://schemas.openxmlformats.org/officeDocument/2006/relationships/hyperlink" Target="mailto:Danielle.Apostolon@Dentaquestinstitute.org" TargetMode="External"/><Relationship Id="rId1" Type="http://schemas.openxmlformats.org/officeDocument/2006/relationships/slideLayout" Target="../slideLayouts/slideLayout2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-76200" y="231775"/>
            <a:ext cx="8410575" cy="1368426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Successful Dental Practices: Barriers, Challenges and Success Stories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781300" y="1594368"/>
            <a:ext cx="62293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Strengthening the Oral Health Safety Net Initiative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62150" y="5581650"/>
            <a:ext cx="426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Caroline Darcy, Project Manager</a:t>
            </a:r>
          </a:p>
          <a:p>
            <a:pPr algn="ctr"/>
            <a:r>
              <a:rPr lang="en-US" b="1" dirty="0"/>
              <a:t>October 13, 2016</a:t>
            </a:r>
          </a:p>
        </p:txBody>
      </p:sp>
    </p:spTree>
    <p:extLst>
      <p:ext uri="{BB962C8B-B14F-4D97-AF65-F5344CB8AC3E}">
        <p14:creationId xmlns:p14="http://schemas.microsoft.com/office/powerpoint/2010/main" val="34968962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644" y="350438"/>
            <a:ext cx="6870701" cy="851975"/>
          </a:xfrm>
        </p:spPr>
        <p:txBody>
          <a:bodyPr/>
          <a:lstStyle/>
          <a:p>
            <a:r>
              <a:rPr lang="en-US" dirty="0"/>
              <a:t>The PCA plays an important role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19644" y="1202413"/>
            <a:ext cx="8400506" cy="4693562"/>
          </a:xfrm>
        </p:spPr>
        <p:txBody>
          <a:bodyPr>
            <a:normAutofit fontScale="70000" lnSpcReduction="20000"/>
          </a:bodyPr>
          <a:lstStyle/>
          <a:p>
            <a:pPr lvl="1"/>
            <a:r>
              <a:rPr lang="en-US" sz="3400" dirty="0"/>
              <a:t>Building relationships with other community-based organizations on the state, county and local levels</a:t>
            </a:r>
          </a:p>
          <a:p>
            <a:pPr lvl="1"/>
            <a:endParaRPr lang="en-US" sz="1300" dirty="0"/>
          </a:p>
          <a:p>
            <a:pPr lvl="1"/>
            <a:r>
              <a:rPr lang="en-US" sz="3400" dirty="0"/>
              <a:t>Advocating for oral health policy change </a:t>
            </a:r>
          </a:p>
          <a:p>
            <a:pPr lvl="1"/>
            <a:endParaRPr lang="en-US" sz="1300" dirty="0"/>
          </a:p>
          <a:p>
            <a:pPr lvl="1"/>
            <a:r>
              <a:rPr lang="en-US" sz="3400" dirty="0"/>
              <a:t>Training medical staff and health center administration on the importance of oral health</a:t>
            </a:r>
          </a:p>
          <a:p>
            <a:pPr lvl="1"/>
            <a:endParaRPr lang="en-US" sz="1300" dirty="0"/>
          </a:p>
          <a:p>
            <a:pPr lvl="1"/>
            <a:r>
              <a:rPr lang="en-US" sz="3400" dirty="0"/>
              <a:t>Training dental staff on topics such as billing and coding, medical-dental integration, and meaningful use</a:t>
            </a:r>
          </a:p>
          <a:p>
            <a:pPr lvl="1"/>
            <a:endParaRPr lang="en-US" sz="1300" dirty="0"/>
          </a:p>
          <a:p>
            <a:pPr lvl="1"/>
            <a:r>
              <a:rPr lang="en-US" sz="3400" dirty="0"/>
              <a:t>Facilitating peer-to-peer learning for dental directors, dental clinic managers and other dental staff</a:t>
            </a:r>
          </a:p>
          <a:p>
            <a:pPr lvl="1"/>
            <a:endParaRPr lang="en-US" sz="1300" dirty="0"/>
          </a:p>
          <a:p>
            <a:pPr lvl="1"/>
            <a:r>
              <a:rPr lang="en-US" sz="3400" dirty="0"/>
              <a:t>Providing a platform for interprofessional learning for medical, dental and administrative staff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11212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372145" y="69450"/>
            <a:ext cx="7009856" cy="5143499"/>
          </a:xfrm>
        </p:spPr>
        <p:txBody>
          <a:bodyPr>
            <a:noAutofit/>
          </a:bodyPr>
          <a:lstStyle/>
          <a:p>
            <a:r>
              <a:rPr lang="en-US" sz="2000" u="sng" dirty="0"/>
              <a:t>Year One - 2012 - 2014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600" dirty="0"/>
              <a:t>Esperanza Health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600" dirty="0"/>
              <a:t>Family First Health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600" b="1" dirty="0"/>
              <a:t>Keystone Dental Care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600" dirty="0"/>
              <a:t>Sadler Health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600" dirty="0"/>
              <a:t>Scranton Primary Health </a:t>
            </a:r>
          </a:p>
          <a:p>
            <a:r>
              <a:rPr lang="en-US" sz="2000" u="sng" dirty="0"/>
              <a:t>Year Two - 2013 - 2015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600" dirty="0"/>
              <a:t>Cornerstone Care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600" dirty="0"/>
              <a:t>Covenant House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600" dirty="0"/>
              <a:t>Delaware Valley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600" dirty="0"/>
              <a:t>Keystone Rural Health Consortia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600" dirty="0"/>
              <a:t>Welsh Mountain </a:t>
            </a:r>
          </a:p>
          <a:p>
            <a:r>
              <a:rPr lang="en-US" sz="2000" u="sng" dirty="0"/>
              <a:t>Year Three - 2014 – 2016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600" dirty="0"/>
              <a:t>Rural Health of Northeastern Pennsylvania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600" dirty="0"/>
              <a:t>Susquehanna Community Health and Dental Clinic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600" dirty="0"/>
              <a:t>City of Philadelphia Department of Public Health Dental Clinic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600" dirty="0"/>
              <a:t>East Liberty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600" b="1" dirty="0"/>
              <a:t>Community Health Net </a:t>
            </a:r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0227466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425" y="226613"/>
            <a:ext cx="8143875" cy="573487"/>
          </a:xfrm>
        </p:spPr>
        <p:txBody>
          <a:bodyPr/>
          <a:lstStyle/>
          <a:p>
            <a:pPr algn="ctr"/>
            <a:r>
              <a:rPr lang="en-US" sz="4800" dirty="0"/>
              <a:t>Common Challenges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95819" y="1133475"/>
            <a:ext cx="8848181" cy="461009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/>
              <a:t>Provider productivity below national benchmarks</a:t>
            </a:r>
          </a:p>
          <a:p>
            <a:endParaRPr lang="en-US" sz="900" dirty="0"/>
          </a:p>
          <a:p>
            <a:pPr lvl="1"/>
            <a:r>
              <a:rPr lang="en-US" sz="2800" dirty="0"/>
              <a:t>Lack of knowledge related to benchmarks</a:t>
            </a:r>
          </a:p>
          <a:p>
            <a:pPr lvl="1"/>
            <a:r>
              <a:rPr lang="en-US" sz="2800" dirty="0"/>
              <a:t>Operational issues that negatively impacted productivity</a:t>
            </a:r>
          </a:p>
          <a:p>
            <a:pPr lvl="1"/>
            <a:r>
              <a:rPr lang="en-US" sz="2800" dirty="0"/>
              <a:t>Lack of clearly defined &amp; communicated productivity goals</a:t>
            </a:r>
          </a:p>
          <a:p>
            <a:pPr lvl="1"/>
            <a:r>
              <a:rPr lang="en-US" sz="2800" dirty="0"/>
              <a:t>Hygiene program not being fully utilized</a:t>
            </a:r>
          </a:p>
        </p:txBody>
      </p:sp>
    </p:spTree>
    <p:extLst>
      <p:ext uri="{BB962C8B-B14F-4D97-AF65-F5344CB8AC3E}">
        <p14:creationId xmlns:p14="http://schemas.microsoft.com/office/powerpoint/2010/main" val="22442888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425" y="226613"/>
            <a:ext cx="8143875" cy="573487"/>
          </a:xfrm>
        </p:spPr>
        <p:txBody>
          <a:bodyPr/>
          <a:lstStyle/>
          <a:p>
            <a:pPr algn="ctr"/>
            <a:r>
              <a:rPr lang="en-US" sz="4800" dirty="0"/>
              <a:t>Common Challenges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52425" y="895350"/>
            <a:ext cx="8848181" cy="4610099"/>
          </a:xfrm>
        </p:spPr>
        <p:txBody>
          <a:bodyPr>
            <a:noAutofit/>
          </a:bodyPr>
          <a:lstStyle/>
          <a:p>
            <a:endParaRPr lang="en-US" sz="900" dirty="0"/>
          </a:p>
          <a:p>
            <a:pPr marL="0" indent="0">
              <a:buNone/>
            </a:pPr>
            <a:r>
              <a:rPr lang="en-US" sz="3200" dirty="0"/>
              <a:t>Scheduling Issues</a:t>
            </a:r>
          </a:p>
          <a:p>
            <a:pPr lvl="1"/>
            <a:r>
              <a:rPr lang="en-US" sz="2800" dirty="0"/>
              <a:t>Staff that are scheduling appointments are not trained as to how to schedule dental appointments</a:t>
            </a:r>
          </a:p>
          <a:p>
            <a:pPr lvl="1"/>
            <a:r>
              <a:rPr lang="en-US" sz="2800" dirty="0"/>
              <a:t>Appointment lengths</a:t>
            </a:r>
          </a:p>
          <a:p>
            <a:pPr lvl="2"/>
            <a:r>
              <a:rPr lang="en-US" sz="2800" dirty="0"/>
              <a:t>Too long or too short</a:t>
            </a:r>
          </a:p>
          <a:p>
            <a:pPr lvl="1"/>
            <a:r>
              <a:rPr lang="en-US" sz="2800" dirty="0"/>
              <a:t>Bringing in more patients than the practice can accommodate</a:t>
            </a:r>
          </a:p>
          <a:p>
            <a:pPr lvl="2"/>
            <a:r>
              <a:rPr lang="en-US" sz="2800" dirty="0"/>
              <a:t>Leads to long waits for follow up care</a:t>
            </a:r>
          </a:p>
          <a:p>
            <a:pPr lvl="1"/>
            <a:r>
              <a:rPr lang="en-US" sz="2800" dirty="0"/>
              <a:t>Not using designated access to protect priority slots</a:t>
            </a:r>
          </a:p>
          <a:p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39103975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425" y="226613"/>
            <a:ext cx="8143875" cy="573487"/>
          </a:xfrm>
        </p:spPr>
        <p:txBody>
          <a:bodyPr/>
          <a:lstStyle/>
          <a:p>
            <a:pPr algn="ctr"/>
            <a:r>
              <a:rPr lang="en-US" sz="4800" dirty="0"/>
              <a:t>Common Challenges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95819" y="1133475"/>
            <a:ext cx="8848181" cy="4610099"/>
          </a:xfrm>
        </p:spPr>
        <p:txBody>
          <a:bodyPr>
            <a:noAutofit/>
          </a:bodyPr>
          <a:lstStyle/>
          <a:p>
            <a:endParaRPr lang="en-US" sz="900" dirty="0"/>
          </a:p>
          <a:p>
            <a:pPr marL="0" indent="0">
              <a:buNone/>
            </a:pPr>
            <a:r>
              <a:rPr lang="en-US" sz="3200" dirty="0"/>
              <a:t>Staffing issues</a:t>
            </a:r>
          </a:p>
          <a:p>
            <a:pPr lvl="1"/>
            <a:r>
              <a:rPr lang="en-US" sz="2800" dirty="0"/>
              <a:t>Insufficient number of reception/registration staff</a:t>
            </a:r>
          </a:p>
          <a:p>
            <a:pPr lvl="1"/>
            <a:endParaRPr lang="en-US" sz="900" dirty="0"/>
          </a:p>
          <a:p>
            <a:pPr lvl="1"/>
            <a:r>
              <a:rPr lang="en-US" sz="2800" dirty="0"/>
              <a:t>Insufficient number of dental assistants for dentists</a:t>
            </a:r>
          </a:p>
          <a:p>
            <a:pPr lvl="1"/>
            <a:r>
              <a:rPr lang="en-US" sz="2800" dirty="0"/>
              <a:t>Lack of hygienists</a:t>
            </a:r>
          </a:p>
          <a:p>
            <a:pPr lvl="1"/>
            <a:endParaRPr lang="en-US" sz="900" dirty="0"/>
          </a:p>
          <a:p>
            <a:pPr lvl="1"/>
            <a:r>
              <a:rPr lang="en-US" sz="2800" dirty="0"/>
              <a:t>Lack of a fully dedicated dental manager</a:t>
            </a:r>
          </a:p>
          <a:p>
            <a:endParaRPr lang="en-US" sz="9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220214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425" y="226613"/>
            <a:ext cx="8143875" cy="573487"/>
          </a:xfrm>
        </p:spPr>
        <p:txBody>
          <a:bodyPr/>
          <a:lstStyle/>
          <a:p>
            <a:pPr algn="ctr"/>
            <a:r>
              <a:rPr lang="en-US" sz="4800" dirty="0"/>
              <a:t>Common Challenges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95819" y="1133475"/>
            <a:ext cx="8848181" cy="4610099"/>
          </a:xfrm>
        </p:spPr>
        <p:txBody>
          <a:bodyPr>
            <a:noAutofit/>
          </a:bodyPr>
          <a:lstStyle/>
          <a:p>
            <a:endParaRPr lang="en-US" sz="900" dirty="0"/>
          </a:p>
          <a:p>
            <a:endParaRPr lang="en-US" sz="900" dirty="0"/>
          </a:p>
          <a:p>
            <a:pPr marL="0" indent="0">
              <a:buNone/>
            </a:pPr>
            <a:r>
              <a:rPr lang="en-US" sz="3200" dirty="0"/>
              <a:t>High broken appointment rates</a:t>
            </a:r>
          </a:p>
          <a:p>
            <a:pPr lvl="1"/>
            <a:r>
              <a:rPr lang="en-US" sz="2800" dirty="0"/>
              <a:t>Weak (or non-existent) policies</a:t>
            </a:r>
          </a:p>
          <a:p>
            <a:pPr lvl="1"/>
            <a:endParaRPr lang="en-US" sz="900" dirty="0"/>
          </a:p>
          <a:p>
            <a:pPr lvl="1"/>
            <a:r>
              <a:rPr lang="en-US" sz="2800" dirty="0"/>
              <a:t>Lack of consistently following policies</a:t>
            </a:r>
          </a:p>
          <a:p>
            <a:pPr lvl="1"/>
            <a:endParaRPr lang="en-US" sz="900" dirty="0"/>
          </a:p>
          <a:p>
            <a:pPr lvl="1"/>
            <a:r>
              <a:rPr lang="en-US" sz="2800" dirty="0"/>
              <a:t>Not making confirmation calls early enough to respond to last-minute cancelations</a:t>
            </a:r>
          </a:p>
          <a:p>
            <a:pPr lvl="2"/>
            <a:r>
              <a:rPr lang="en-US" sz="2800" dirty="0"/>
              <a:t>Not enough time to fill those slots</a:t>
            </a:r>
          </a:p>
          <a:p>
            <a:pPr lvl="1"/>
            <a:endParaRPr lang="en-US" sz="32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674115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425" y="226613"/>
            <a:ext cx="8143875" cy="573487"/>
          </a:xfrm>
        </p:spPr>
        <p:txBody>
          <a:bodyPr/>
          <a:lstStyle/>
          <a:p>
            <a:pPr algn="ctr"/>
            <a:r>
              <a:rPr lang="en-US" sz="4800" dirty="0"/>
              <a:t>Common Challenges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95819" y="1133475"/>
            <a:ext cx="8848181" cy="4610099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900" dirty="0"/>
          </a:p>
          <a:p>
            <a:pPr marL="0" indent="0">
              <a:buNone/>
            </a:pPr>
            <a:r>
              <a:rPr lang="en-US" sz="3200" dirty="0"/>
              <a:t>Billing and Collections Issues</a:t>
            </a:r>
          </a:p>
          <a:p>
            <a:endParaRPr lang="en-US" sz="900" dirty="0"/>
          </a:p>
          <a:p>
            <a:pPr lvl="1"/>
            <a:r>
              <a:rPr lang="en-US" sz="2800" dirty="0"/>
              <a:t>Inconsistency of collecting patient’s share at the time of the visit</a:t>
            </a:r>
          </a:p>
          <a:p>
            <a:pPr lvl="1"/>
            <a:r>
              <a:rPr lang="en-US" sz="2800" dirty="0"/>
              <a:t>Inconsistency in determining patients’ eligibility</a:t>
            </a:r>
          </a:p>
          <a:p>
            <a:pPr lvl="1"/>
            <a:r>
              <a:rPr lang="en-US" sz="2800" dirty="0"/>
              <a:t>Difficulty in collecting from 3</a:t>
            </a:r>
            <a:r>
              <a:rPr lang="en-US" sz="2800" baseline="30000" dirty="0"/>
              <a:t>rd</a:t>
            </a:r>
            <a:r>
              <a:rPr lang="en-US" sz="2800" dirty="0"/>
              <a:t> party payers</a:t>
            </a:r>
          </a:p>
          <a:p>
            <a:pPr lvl="2"/>
            <a:r>
              <a:rPr lang="en-US" sz="2800" dirty="0"/>
              <a:t>Commercial insurance</a:t>
            </a:r>
          </a:p>
          <a:p>
            <a:pPr lvl="1"/>
            <a:r>
              <a:rPr lang="en-US" sz="2800" dirty="0"/>
              <a:t>Lower than expected revenue per visit due to billing and collections issues</a:t>
            </a:r>
          </a:p>
          <a:p>
            <a:pPr lvl="1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666069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425" y="226613"/>
            <a:ext cx="8143875" cy="573487"/>
          </a:xfrm>
        </p:spPr>
        <p:txBody>
          <a:bodyPr/>
          <a:lstStyle/>
          <a:p>
            <a:pPr algn="ctr"/>
            <a:r>
              <a:rPr lang="en-US" sz="4800" dirty="0"/>
              <a:t>Common Challenges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95819" y="914400"/>
            <a:ext cx="8848181" cy="461009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/>
              <a:t>Technology issues</a:t>
            </a:r>
          </a:p>
          <a:p>
            <a:pPr lvl="1"/>
            <a:r>
              <a:rPr lang="en-US" sz="2800" dirty="0"/>
              <a:t>Inability to maximize functionality of EDR</a:t>
            </a:r>
          </a:p>
          <a:p>
            <a:pPr lvl="2"/>
            <a:r>
              <a:rPr lang="en-US" sz="2800" dirty="0"/>
              <a:t>Lack of training</a:t>
            </a:r>
          </a:p>
          <a:p>
            <a:pPr lvl="2"/>
            <a:r>
              <a:rPr lang="en-US" sz="2800" dirty="0"/>
              <a:t>Poor system set-up</a:t>
            </a:r>
          </a:p>
          <a:p>
            <a:pPr lvl="2"/>
            <a:r>
              <a:rPr lang="en-US" sz="2800" dirty="0"/>
              <a:t>Lack of integration with EMR</a:t>
            </a:r>
          </a:p>
          <a:p>
            <a:pPr lvl="2"/>
            <a:r>
              <a:rPr lang="en-US" sz="2800" dirty="0"/>
              <a:t>Technological limitations</a:t>
            </a:r>
          </a:p>
          <a:p>
            <a:pPr lvl="2"/>
            <a:r>
              <a:rPr lang="en-US" sz="2800" dirty="0"/>
              <a:t>Limited licenses</a:t>
            </a:r>
          </a:p>
          <a:p>
            <a:pPr lvl="2"/>
            <a:r>
              <a:rPr lang="en-US" sz="2800" dirty="0"/>
              <a:t>Software glitches </a:t>
            </a:r>
          </a:p>
          <a:p>
            <a:pPr lvl="2"/>
            <a:endParaRPr lang="en-US" sz="2800" dirty="0"/>
          </a:p>
          <a:p>
            <a:pPr lvl="1"/>
            <a:endParaRPr lang="en-US" sz="2800" dirty="0"/>
          </a:p>
          <a:p>
            <a:pPr lvl="1"/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376915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425" y="226613"/>
            <a:ext cx="8143875" cy="573487"/>
          </a:xfrm>
        </p:spPr>
        <p:txBody>
          <a:bodyPr/>
          <a:lstStyle/>
          <a:p>
            <a:pPr algn="ctr"/>
            <a:r>
              <a:rPr lang="en-US" sz="4800" dirty="0"/>
              <a:t>Common Challenges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52425" y="1123950"/>
            <a:ext cx="8952956" cy="461009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/>
              <a:t>Lack of policies &amp; procedures specific to dental</a:t>
            </a:r>
          </a:p>
          <a:p>
            <a:pPr lvl="1"/>
            <a:r>
              <a:rPr lang="en-US" sz="2800" dirty="0"/>
              <a:t>Outdated or missing</a:t>
            </a:r>
          </a:p>
          <a:p>
            <a:pPr lvl="1"/>
            <a:r>
              <a:rPr lang="en-US" sz="2800" dirty="0"/>
              <a:t>Not a separate P &amp; P for dental</a:t>
            </a:r>
          </a:p>
          <a:p>
            <a:pPr lvl="1"/>
            <a:r>
              <a:rPr lang="en-US" sz="2800" dirty="0"/>
              <a:t>Missing critical policies</a:t>
            </a:r>
          </a:p>
          <a:p>
            <a:pPr lvl="2"/>
            <a:r>
              <a:rPr lang="en-US" sz="2800" dirty="0"/>
              <a:t>Scheduling</a:t>
            </a:r>
          </a:p>
          <a:p>
            <a:pPr lvl="2"/>
            <a:r>
              <a:rPr lang="en-US" sz="2800" dirty="0"/>
              <a:t>Emergencies</a:t>
            </a:r>
          </a:p>
          <a:p>
            <a:pPr lvl="2"/>
            <a:r>
              <a:rPr lang="en-US" sz="2800" dirty="0"/>
              <a:t>Broken Appointments</a:t>
            </a:r>
          </a:p>
          <a:p>
            <a:pPr lvl="2"/>
            <a:r>
              <a:rPr lang="en-US" sz="2800" dirty="0"/>
              <a:t>Quality Management</a:t>
            </a:r>
          </a:p>
          <a:p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34892470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425" y="226613"/>
            <a:ext cx="8143875" cy="573487"/>
          </a:xfrm>
        </p:spPr>
        <p:txBody>
          <a:bodyPr/>
          <a:lstStyle/>
          <a:p>
            <a:pPr algn="ctr"/>
            <a:r>
              <a:rPr lang="en-US" sz="4800" dirty="0"/>
              <a:t>Common Challenges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52425" y="1123950"/>
            <a:ext cx="8952956" cy="4610099"/>
          </a:xfrm>
        </p:spPr>
        <p:txBody>
          <a:bodyPr>
            <a:noAutofit/>
          </a:bodyPr>
          <a:lstStyle/>
          <a:p>
            <a:endParaRPr lang="en-US" sz="900" dirty="0"/>
          </a:p>
          <a:p>
            <a:pPr marL="0" indent="0">
              <a:buNone/>
            </a:pPr>
            <a:r>
              <a:rPr lang="en-US" sz="3200" dirty="0"/>
              <a:t>Program Evaluation</a:t>
            </a:r>
          </a:p>
          <a:p>
            <a:pPr lvl="1"/>
            <a:r>
              <a:rPr lang="en-US" sz="2800" dirty="0"/>
              <a:t>Lack of practice goals</a:t>
            </a:r>
          </a:p>
          <a:p>
            <a:pPr lvl="1"/>
            <a:endParaRPr lang="en-US" sz="900" dirty="0"/>
          </a:p>
          <a:p>
            <a:pPr lvl="1"/>
            <a:r>
              <a:rPr lang="en-US" sz="2800" dirty="0"/>
              <a:t>Lack of key data to evaluate practice performance</a:t>
            </a:r>
          </a:p>
          <a:p>
            <a:pPr lvl="1"/>
            <a:endParaRPr lang="en-US" sz="900" dirty="0"/>
          </a:p>
          <a:p>
            <a:pPr lvl="1"/>
            <a:r>
              <a:rPr lang="en-US" sz="2800" dirty="0"/>
              <a:t>Lack of accurate &amp; timely data</a:t>
            </a:r>
          </a:p>
          <a:p>
            <a:pPr lvl="1"/>
            <a:endParaRPr lang="en-US" sz="900" dirty="0"/>
          </a:p>
          <a:p>
            <a:pPr lvl="1"/>
            <a:r>
              <a:rPr lang="en-US" sz="2800" dirty="0"/>
              <a:t>Program performance not being monitored on a regular basis</a:t>
            </a:r>
          </a:p>
          <a:p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40418527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674" name="Title 1"/>
          <p:cNvSpPr>
            <a:spLocks noGrp="1"/>
          </p:cNvSpPr>
          <p:nvPr>
            <p:ph type="ctrTitle"/>
          </p:nvPr>
        </p:nvSpPr>
        <p:spPr bwMode="auto">
          <a:xfrm>
            <a:off x="762000" y="762000"/>
            <a:ext cx="8001000" cy="8509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4000">
                <a:latin typeface="Calibri" pitchFamily="34" charset="0"/>
                <a:cs typeface="Arial" pitchFamily="34" charset="0"/>
              </a:rPr>
              <a:t>Speaker Bio: Caroline Darcy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657600" y="1828800"/>
            <a:ext cx="4800600" cy="3632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defTabSz="914400">
              <a:buFont typeface="Arial" panose="020B0604020202020204" pitchFamily="34" charset="0"/>
              <a:buChar char="•"/>
              <a:defRPr/>
            </a:pPr>
            <a:r>
              <a:rPr lang="en-US" sz="2000" b="1" dirty="0">
                <a:solidFill>
                  <a:srgbClr val="2D8BD0"/>
                </a:solidFill>
                <a:cs typeface="Arial" pitchFamily="34" charset="0"/>
              </a:rPr>
              <a:t>Project Manager with Safety Net Solutions for over four years</a:t>
            </a:r>
          </a:p>
          <a:p>
            <a:pPr marL="285750" indent="-285750" defTabSz="914400">
              <a:buFont typeface="Arial" panose="020B0604020202020204" pitchFamily="34" charset="0"/>
              <a:buChar char="•"/>
              <a:defRPr/>
            </a:pPr>
            <a:endParaRPr lang="en-US" sz="1000" b="1" dirty="0">
              <a:solidFill>
                <a:srgbClr val="2D8BD0"/>
              </a:solidFill>
              <a:cs typeface="Arial" pitchFamily="34" charset="0"/>
            </a:endParaRPr>
          </a:p>
          <a:p>
            <a:pPr marL="285750" indent="-285750" defTabSz="914400">
              <a:buFont typeface="Arial" panose="020B0604020202020204" pitchFamily="34" charset="0"/>
              <a:buChar char="•"/>
              <a:defRPr/>
            </a:pPr>
            <a:r>
              <a:rPr lang="en-US" sz="2000" b="1" dirty="0">
                <a:solidFill>
                  <a:srgbClr val="2D8BD0"/>
                </a:solidFill>
                <a:cs typeface="Arial" pitchFamily="34" charset="0"/>
              </a:rPr>
              <a:t>Works directly with safety net dental programs to provide technical assistance, coaching &amp; motivation</a:t>
            </a:r>
          </a:p>
          <a:p>
            <a:pPr marL="285750" indent="-285750" defTabSz="914400">
              <a:buFont typeface="Arial" panose="020B0604020202020204" pitchFamily="34" charset="0"/>
              <a:buChar char="•"/>
              <a:defRPr/>
            </a:pPr>
            <a:endParaRPr lang="en-US" sz="1000" b="1" dirty="0">
              <a:solidFill>
                <a:srgbClr val="2D8BD0"/>
              </a:solidFill>
              <a:cs typeface="Arial" pitchFamily="34" charset="0"/>
            </a:endParaRPr>
          </a:p>
          <a:p>
            <a:pPr marL="285750" indent="-285750" defTabSz="914400">
              <a:buFont typeface="Arial" panose="020B0604020202020204" pitchFamily="34" charset="0"/>
              <a:buChar char="•"/>
              <a:defRPr/>
            </a:pPr>
            <a:r>
              <a:rPr lang="en-US" sz="2000" b="1" dirty="0">
                <a:solidFill>
                  <a:srgbClr val="2D8BD0"/>
                </a:solidFill>
                <a:cs typeface="Arial" pitchFamily="34" charset="0"/>
              </a:rPr>
              <a:t>Presents at national conferences on various practice management subjects</a:t>
            </a:r>
          </a:p>
          <a:p>
            <a:pPr marL="285750" indent="-285750" defTabSz="914400">
              <a:buFont typeface="Arial" panose="020B0604020202020204" pitchFamily="34" charset="0"/>
              <a:buChar char="•"/>
              <a:defRPr/>
            </a:pPr>
            <a:endParaRPr lang="en-US" sz="1000" b="1" dirty="0">
              <a:solidFill>
                <a:srgbClr val="2D8BD0"/>
              </a:solidFill>
              <a:cs typeface="Arial" pitchFamily="34" charset="0"/>
            </a:endParaRPr>
          </a:p>
          <a:p>
            <a:pPr marL="285750" indent="-285750" defTabSz="914400">
              <a:buFont typeface="Arial" panose="020B0604020202020204" pitchFamily="34" charset="0"/>
              <a:buChar char="•"/>
              <a:defRPr/>
            </a:pPr>
            <a:endParaRPr lang="en-US" sz="200" b="1" dirty="0">
              <a:solidFill>
                <a:srgbClr val="2D8BD0"/>
              </a:solidFill>
              <a:cs typeface="Arial" pitchFamily="34" charset="0"/>
            </a:endParaRPr>
          </a:p>
          <a:p>
            <a:pPr marL="285750" indent="-285750" defTabSz="914400">
              <a:buFont typeface="Arial" panose="020B0604020202020204" pitchFamily="34" charset="0"/>
              <a:buChar char="•"/>
              <a:defRPr/>
            </a:pPr>
            <a:r>
              <a:rPr lang="en-US" sz="2000" b="1" dirty="0">
                <a:solidFill>
                  <a:srgbClr val="2D8BD0"/>
                </a:solidFill>
                <a:cs typeface="Arial" pitchFamily="34" charset="0"/>
              </a:rPr>
              <a:t>Bachelor of Arts degree from Emmanuel College in Boston, MA</a:t>
            </a:r>
          </a:p>
          <a:p>
            <a:pPr marL="285750" indent="-285750" defTabSz="914400">
              <a:buFont typeface="Arial" panose="020B0604020202020204" pitchFamily="34" charset="0"/>
              <a:buChar char="•"/>
              <a:defRPr/>
            </a:pPr>
            <a:endParaRPr lang="en-US" i="1" dirty="0">
              <a:solidFill>
                <a:prstClr val="black"/>
              </a:solidFill>
              <a:cs typeface="Arial" pitchFamily="34" charset="0"/>
            </a:endParaRPr>
          </a:p>
        </p:txBody>
      </p:sp>
      <p:pic>
        <p:nvPicPr>
          <p:cNvPr id="412676" name="Picture 3" descr="C:\Users\cdarcy\Pictures\Caroline (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" y="2193925"/>
            <a:ext cx="1706563" cy="256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1352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425" y="226613"/>
            <a:ext cx="8143875" cy="573487"/>
          </a:xfrm>
        </p:spPr>
        <p:txBody>
          <a:bodyPr/>
          <a:lstStyle/>
          <a:p>
            <a:pPr algn="ctr"/>
            <a:r>
              <a:rPr lang="en-US" sz="4800" dirty="0"/>
              <a:t>Common Challenges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52425" y="1323975"/>
            <a:ext cx="8952956" cy="4610099"/>
          </a:xfrm>
        </p:spPr>
        <p:txBody>
          <a:bodyPr>
            <a:noAutofit/>
          </a:bodyPr>
          <a:lstStyle/>
          <a:p>
            <a:r>
              <a:rPr lang="en-US" sz="3200" dirty="0"/>
              <a:t>Quality Management</a:t>
            </a:r>
          </a:p>
          <a:p>
            <a:pPr lvl="1"/>
            <a:r>
              <a:rPr lang="en-US" sz="2800" dirty="0"/>
              <a:t>Lack of QA policy</a:t>
            </a:r>
          </a:p>
          <a:p>
            <a:pPr lvl="1"/>
            <a:endParaRPr lang="en-US" sz="900" dirty="0"/>
          </a:p>
          <a:p>
            <a:pPr lvl="1"/>
            <a:r>
              <a:rPr lang="en-US" sz="2800" dirty="0"/>
              <a:t> Lack of QA being done regularly</a:t>
            </a:r>
          </a:p>
          <a:p>
            <a:pPr lvl="2"/>
            <a:r>
              <a:rPr lang="en-US" sz="2800" dirty="0"/>
              <a:t>Chart Reviews</a:t>
            </a:r>
          </a:p>
          <a:p>
            <a:pPr lvl="2"/>
            <a:endParaRPr lang="en-US" sz="900" dirty="0"/>
          </a:p>
          <a:p>
            <a:pPr lvl="1"/>
            <a:r>
              <a:rPr lang="en-US" sz="2800" dirty="0"/>
              <a:t>Getting staff on board with implementing QI measures </a:t>
            </a:r>
          </a:p>
          <a:p>
            <a:pPr lvl="1"/>
            <a:endParaRPr lang="en-US" sz="3200" dirty="0"/>
          </a:p>
          <a:p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1748119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425" y="150413"/>
            <a:ext cx="8143875" cy="573487"/>
          </a:xfrm>
        </p:spPr>
        <p:txBody>
          <a:bodyPr/>
          <a:lstStyle/>
          <a:p>
            <a:pPr algn="ctr"/>
            <a:r>
              <a:rPr lang="en-US" sz="4800" dirty="0"/>
              <a:t>Common Challenges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-104775" y="819150"/>
            <a:ext cx="9315450" cy="461009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/>
              <a:t>Dental Leadership</a:t>
            </a:r>
          </a:p>
          <a:p>
            <a:pPr lvl="1"/>
            <a:r>
              <a:rPr lang="en-US" sz="2800" dirty="0"/>
              <a:t>Dental leadership not involved in overall health center planning &amp; operations</a:t>
            </a:r>
          </a:p>
          <a:p>
            <a:pPr lvl="1"/>
            <a:r>
              <a:rPr lang="en-US" sz="2800" dirty="0"/>
              <a:t>Dental leadership not involved in creating budget or goals</a:t>
            </a:r>
          </a:p>
          <a:p>
            <a:pPr lvl="1"/>
            <a:r>
              <a:rPr lang="en-US" sz="2800" dirty="0"/>
              <a:t>No clearly defined roles, responsibilities or reporting structure</a:t>
            </a:r>
          </a:p>
          <a:p>
            <a:pPr lvl="1"/>
            <a:r>
              <a:rPr lang="en-US" sz="2800" dirty="0"/>
              <a:t>Need for better communication and teamwork between administrative and dental leadership </a:t>
            </a:r>
          </a:p>
          <a:p>
            <a:pPr lvl="2"/>
            <a:r>
              <a:rPr lang="en-US" sz="2800" dirty="0"/>
              <a:t>Work more closely with Senior Management</a:t>
            </a:r>
          </a:p>
          <a:p>
            <a:pPr lvl="1"/>
            <a:endParaRPr lang="en-US" sz="2800" dirty="0"/>
          </a:p>
          <a:p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93581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Success Look Like?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1257300" lvl="3" indent="0">
              <a:buNone/>
            </a:pPr>
            <a:r>
              <a:rPr lang="en-US" sz="3600" b="1" dirty="0">
                <a:solidFill>
                  <a:srgbClr val="0079C1"/>
                </a:solidFill>
              </a:rPr>
              <a:t>Financial sustainability</a:t>
            </a:r>
          </a:p>
          <a:p>
            <a:pPr marL="1257300" lvl="3" indent="0">
              <a:buNone/>
            </a:pPr>
            <a:r>
              <a:rPr lang="en-US" sz="3600" b="1" dirty="0">
                <a:solidFill>
                  <a:srgbClr val="0079C1"/>
                </a:solidFill>
              </a:rPr>
              <a:t>Increased Access</a:t>
            </a:r>
          </a:p>
          <a:p>
            <a:pPr marL="1257300" lvl="3" indent="0">
              <a:buNone/>
            </a:pPr>
            <a:r>
              <a:rPr lang="en-US" sz="3600" b="1" dirty="0">
                <a:solidFill>
                  <a:srgbClr val="0079C1"/>
                </a:solidFill>
              </a:rPr>
              <a:t>Quality dentistry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12963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6896100" cy="7334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latin typeface="Arial" charset="0"/>
                <a:cs typeface="Arial" charset="0"/>
              </a:rPr>
              <a:t>20 Metrics to Measure: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19225"/>
            <a:ext cx="4038600" cy="4133850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sz="2200" dirty="0"/>
              <a:t>Gross Charges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sz="2200" dirty="0"/>
              <a:t>Net Revenue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sz="2200" dirty="0"/>
              <a:t>Expenses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sz="2200" dirty="0"/>
              <a:t>Number of visits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sz="2200" dirty="0"/>
              <a:t>Revenue per visit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sz="2200" dirty="0"/>
              <a:t>Cost per visit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sz="2200" dirty="0"/>
              <a:t># of Unduplicated Patients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sz="2200" dirty="0"/>
              <a:t># of New Patients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sz="2200" dirty="0"/>
              <a:t># of Transactions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sz="2200" dirty="0"/>
              <a:t>Broken Appointment Rate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sz="2200" dirty="0"/>
              <a:t>Emergency Rate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62475" y="1419225"/>
            <a:ext cx="4124325" cy="4038600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sz="2200" dirty="0"/>
              <a:t>Payer Mix Percentages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sz="2200" dirty="0"/>
              <a:t>Scope of Service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sz="2200" dirty="0"/>
              <a:t># FTE Providers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sz="2200" dirty="0"/>
              <a:t># FTE Billing Staff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sz="2200" dirty="0"/>
              <a:t>A/R past 90 days 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sz="2200" dirty="0"/>
              <a:t>Treatment Completion Rate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sz="2200" dirty="0"/>
              <a:t># of children receiving sealants (under 21) 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sz="2200" dirty="0"/>
              <a:t># of sealants applied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sz="2200" dirty="0"/>
              <a:t>% Children seen receiving a preventive service</a:t>
            </a:r>
          </a:p>
        </p:txBody>
      </p:sp>
    </p:spTree>
    <p:extLst>
      <p:ext uri="{BB962C8B-B14F-4D97-AF65-F5344CB8AC3E}">
        <p14:creationId xmlns:p14="http://schemas.microsoft.com/office/powerpoint/2010/main" val="2943814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227876811"/>
              </p:ext>
            </p:extLst>
          </p:nvPr>
        </p:nvGraphicFramePr>
        <p:xfrm>
          <a:off x="180975" y="114299"/>
          <a:ext cx="8420100" cy="4848232"/>
        </p:xfrm>
        <a:graphic>
          <a:graphicData uri="http://schemas.openxmlformats.org/drawingml/2006/table">
            <a:tbl>
              <a:tblPr/>
              <a:tblGrid>
                <a:gridCol w="21997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54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88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973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6004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6485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387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66614"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 baseline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67" marR="4667" marT="46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baseline="0" dirty="0">
                          <a:latin typeface="+mn-lt"/>
                        </a:rPr>
                        <a:t>Baseline</a:t>
                      </a:r>
                    </a:p>
                  </a:txBody>
                  <a:tcPr marL="4667" marR="4667" marT="46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 months</a:t>
                      </a:r>
                    </a:p>
                  </a:txBody>
                  <a:tcPr marL="4667" marR="4667" marT="46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 months</a:t>
                      </a:r>
                    </a:p>
                  </a:txBody>
                  <a:tcPr marL="4667" marR="4667" marT="46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 months</a:t>
                      </a:r>
                    </a:p>
                  </a:txBody>
                  <a:tcPr marL="4667" marR="4667" marT="46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 months</a:t>
                      </a:r>
                    </a:p>
                  </a:txBody>
                  <a:tcPr marL="4667" marR="4667" marT="46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687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Gross Charges</a:t>
                      </a:r>
                    </a:p>
                  </a:txBody>
                  <a:tcPr marL="4667" marR="4667" marT="46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$1,393,972 </a:t>
                      </a:r>
                    </a:p>
                  </a:txBody>
                  <a:tcPr marL="4667" marR="4667" marT="46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$477,257 </a:t>
                      </a:r>
                    </a:p>
                  </a:txBody>
                  <a:tcPr marL="4667" marR="4667" marT="46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$571,678 </a:t>
                      </a:r>
                    </a:p>
                  </a:txBody>
                  <a:tcPr marL="4667" marR="4667" marT="46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$0 </a:t>
                      </a:r>
                    </a:p>
                  </a:txBody>
                  <a:tcPr marL="4667" marR="4667" marT="46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$0 </a:t>
                      </a:r>
                    </a:p>
                  </a:txBody>
                  <a:tcPr marL="4667" marR="4667" marT="46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 baseline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67" marR="4667" marT="46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687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Net Revenue</a:t>
                      </a:r>
                    </a:p>
                  </a:txBody>
                  <a:tcPr marL="4667" marR="4667" marT="46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baseline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$0 </a:t>
                      </a:r>
                    </a:p>
                  </a:txBody>
                  <a:tcPr marL="4667" marR="4667" marT="46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$64,204 </a:t>
                      </a:r>
                    </a:p>
                  </a:txBody>
                  <a:tcPr marL="4667" marR="4667" marT="46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$52,059 </a:t>
                      </a:r>
                    </a:p>
                  </a:txBody>
                  <a:tcPr marL="4667" marR="4667" marT="46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$0 </a:t>
                      </a:r>
                    </a:p>
                  </a:txBody>
                  <a:tcPr marL="4667" marR="4667" marT="46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$0 </a:t>
                      </a:r>
                    </a:p>
                  </a:txBody>
                  <a:tcPr marL="4667" marR="4667" marT="46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 baseline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67" marR="4667" marT="46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687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baseline="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Expenses</a:t>
                      </a:r>
                    </a:p>
                  </a:txBody>
                  <a:tcPr marL="4667" marR="4667" marT="46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baseline="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$0 </a:t>
                      </a:r>
                    </a:p>
                  </a:txBody>
                  <a:tcPr marL="4667" marR="4667" marT="46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baseline="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$0 </a:t>
                      </a:r>
                    </a:p>
                  </a:txBody>
                  <a:tcPr marL="4667" marR="4667" marT="46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baseline="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$0 </a:t>
                      </a:r>
                    </a:p>
                  </a:txBody>
                  <a:tcPr marL="4667" marR="4667" marT="46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baseline="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$0 </a:t>
                      </a:r>
                    </a:p>
                  </a:txBody>
                  <a:tcPr marL="4667" marR="4667" marT="46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baseline="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$0 </a:t>
                      </a:r>
                    </a:p>
                  </a:txBody>
                  <a:tcPr marL="4667" marR="4667" marT="46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 baseline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67" marR="4667" marT="46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687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Number of Visits</a:t>
                      </a:r>
                    </a:p>
                  </a:txBody>
                  <a:tcPr marL="4667" marR="4667" marT="46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10,937</a:t>
                      </a:r>
                    </a:p>
                  </a:txBody>
                  <a:tcPr marL="4667" marR="4667" marT="46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9,676</a:t>
                      </a:r>
                    </a:p>
                  </a:txBody>
                  <a:tcPr marL="4667" marR="4667" marT="46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8,604</a:t>
                      </a:r>
                    </a:p>
                  </a:txBody>
                  <a:tcPr marL="4667" marR="4667" marT="46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7,502</a:t>
                      </a:r>
                    </a:p>
                  </a:txBody>
                  <a:tcPr marL="4667" marR="4667" marT="46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8,439</a:t>
                      </a:r>
                    </a:p>
                  </a:txBody>
                  <a:tcPr marL="4667" marR="4667" marT="46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 baseline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67" marR="4667" marT="46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687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Visits per Patient</a:t>
                      </a:r>
                    </a:p>
                  </a:txBody>
                  <a:tcPr marL="4667" marR="4667" marT="46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baseline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4667" marR="4667" marT="46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1.6</a:t>
                      </a:r>
                    </a:p>
                  </a:txBody>
                  <a:tcPr marL="4667" marR="4667" marT="46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1.5</a:t>
                      </a:r>
                    </a:p>
                  </a:txBody>
                  <a:tcPr marL="4667" marR="4667" marT="46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1.3</a:t>
                      </a:r>
                    </a:p>
                  </a:txBody>
                  <a:tcPr marL="4667" marR="4667" marT="46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baseline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1.4</a:t>
                      </a:r>
                    </a:p>
                  </a:txBody>
                  <a:tcPr marL="4667" marR="4667" marT="46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 baseline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67" marR="4667" marT="46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687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Unduplicated Patients</a:t>
                      </a:r>
                    </a:p>
                  </a:txBody>
                  <a:tcPr marL="4667" marR="4667" marT="46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baseline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4667" marR="4667" marT="46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6,126</a:t>
                      </a:r>
                    </a:p>
                  </a:txBody>
                  <a:tcPr marL="4667" marR="4667" marT="46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5,772</a:t>
                      </a:r>
                    </a:p>
                  </a:txBody>
                  <a:tcPr marL="4667" marR="4667" marT="46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5,844</a:t>
                      </a:r>
                    </a:p>
                  </a:txBody>
                  <a:tcPr marL="4667" marR="4667" marT="46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5,868</a:t>
                      </a:r>
                    </a:p>
                  </a:txBody>
                  <a:tcPr marL="4667" marR="4667" marT="46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 baseline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67" marR="4667" marT="46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687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baseline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New Patients</a:t>
                      </a:r>
                    </a:p>
                  </a:txBody>
                  <a:tcPr marL="4667" marR="4667" marT="46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baseline="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2,568</a:t>
                      </a:r>
                    </a:p>
                  </a:txBody>
                  <a:tcPr marL="4667" marR="4667" marT="46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1,790</a:t>
                      </a:r>
                    </a:p>
                  </a:txBody>
                  <a:tcPr marL="4667" marR="4667" marT="46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1,588</a:t>
                      </a:r>
                    </a:p>
                  </a:txBody>
                  <a:tcPr marL="4667" marR="4667" marT="46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1,338</a:t>
                      </a:r>
                    </a:p>
                  </a:txBody>
                  <a:tcPr marL="4667" marR="4667" marT="46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baseline="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2,269</a:t>
                      </a:r>
                    </a:p>
                  </a:txBody>
                  <a:tcPr marL="4667" marR="4667" marT="46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 baseline="0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4667" marR="4667" marT="46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687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baseline="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Number of Procedures</a:t>
                      </a:r>
                    </a:p>
                  </a:txBody>
                  <a:tcPr marL="4667" marR="4667" marT="46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baseline="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17,056</a:t>
                      </a:r>
                    </a:p>
                  </a:txBody>
                  <a:tcPr marL="4667" marR="4667" marT="46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baseline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4667" marR="4667" marT="46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16,738</a:t>
                      </a:r>
                    </a:p>
                  </a:txBody>
                  <a:tcPr marL="4667" marR="4667" marT="46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10,296</a:t>
                      </a:r>
                    </a:p>
                  </a:txBody>
                  <a:tcPr marL="4667" marR="4667" marT="46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baseline="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19,033</a:t>
                      </a:r>
                    </a:p>
                  </a:txBody>
                  <a:tcPr marL="4667" marR="4667" marT="46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 baseline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67" marR="4667" marT="46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687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baseline="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Procedures per Visit</a:t>
                      </a:r>
                    </a:p>
                  </a:txBody>
                  <a:tcPr marL="4667" marR="4667" marT="46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baseline="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1.6</a:t>
                      </a:r>
                    </a:p>
                  </a:txBody>
                  <a:tcPr marL="4667" marR="4667" marT="46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baseline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4667" marR="4667" marT="46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baseline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1.9</a:t>
                      </a:r>
                    </a:p>
                  </a:txBody>
                  <a:tcPr marL="4667" marR="4667" marT="46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baseline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1.4</a:t>
                      </a:r>
                    </a:p>
                  </a:txBody>
                  <a:tcPr marL="4667" marR="4667" marT="46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baseline="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2.3</a:t>
                      </a:r>
                    </a:p>
                  </a:txBody>
                  <a:tcPr marL="4667" marR="4667" marT="46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 baseline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67" marR="4667" marT="46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236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baseline="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Broken Appointment Rate</a:t>
                      </a:r>
                    </a:p>
                  </a:txBody>
                  <a:tcPr marL="4667" marR="4667" marT="46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baseline="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52%</a:t>
                      </a:r>
                    </a:p>
                  </a:txBody>
                  <a:tcPr marL="4667" marR="4667" marT="46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baseline="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64%</a:t>
                      </a:r>
                    </a:p>
                  </a:txBody>
                  <a:tcPr marL="4667" marR="4667" marT="46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baseline="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66%</a:t>
                      </a:r>
                    </a:p>
                  </a:txBody>
                  <a:tcPr marL="4667" marR="4667" marT="46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baseline="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42%</a:t>
                      </a:r>
                    </a:p>
                  </a:txBody>
                  <a:tcPr marL="4667" marR="4667" marT="46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baseline="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42%</a:t>
                      </a:r>
                    </a:p>
                  </a:txBody>
                  <a:tcPr marL="4667" marR="4667" marT="46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 baseline="0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4667" marR="4667" marT="46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687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baseline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Emergency Rate</a:t>
                      </a:r>
                    </a:p>
                  </a:txBody>
                  <a:tcPr marL="4667" marR="4667" marT="46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baseline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17%</a:t>
                      </a:r>
                    </a:p>
                  </a:txBody>
                  <a:tcPr marL="4667" marR="4667" marT="46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17%</a:t>
                      </a:r>
                    </a:p>
                  </a:txBody>
                  <a:tcPr marL="4667" marR="4667" marT="46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15%</a:t>
                      </a:r>
                    </a:p>
                  </a:txBody>
                  <a:tcPr marL="4667" marR="4667" marT="46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16%</a:t>
                      </a:r>
                    </a:p>
                  </a:txBody>
                  <a:tcPr marL="4667" marR="4667" marT="46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12%</a:t>
                      </a:r>
                    </a:p>
                  </a:txBody>
                  <a:tcPr marL="4667" marR="4667" marT="46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 baseline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667" marR="4667" marT="46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8687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baseline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FTE Dentists</a:t>
                      </a:r>
                    </a:p>
                  </a:txBody>
                  <a:tcPr marL="4667" marR="4667" marT="46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baseline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6.95</a:t>
                      </a:r>
                    </a:p>
                  </a:txBody>
                  <a:tcPr marL="4667" marR="4667" marT="46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baseline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5.12</a:t>
                      </a:r>
                    </a:p>
                  </a:txBody>
                  <a:tcPr marL="4667" marR="4667" marT="46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baseline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7.2</a:t>
                      </a:r>
                    </a:p>
                  </a:txBody>
                  <a:tcPr marL="4667" marR="4667" marT="46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baseline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4667" marR="4667" marT="46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5.95</a:t>
                      </a:r>
                    </a:p>
                  </a:txBody>
                  <a:tcPr marL="4667" marR="4667" marT="46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 baseline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67" marR="4667" marT="46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8687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baseline="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FTE Hygienists</a:t>
                      </a:r>
                    </a:p>
                  </a:txBody>
                  <a:tcPr marL="4667" marR="4667" marT="46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baseline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4667" marR="4667" marT="46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baseline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4667" marR="4667" marT="46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baseline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4667" marR="4667" marT="46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baseline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4667" marR="4667" marT="46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baseline="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4667" marR="4667" marT="46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 baseline="0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4667" marR="4667" marT="46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8687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baseline="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Number of Sealants</a:t>
                      </a:r>
                    </a:p>
                  </a:txBody>
                  <a:tcPr marL="4667" marR="4667" marT="46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baseline="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96</a:t>
                      </a:r>
                    </a:p>
                  </a:txBody>
                  <a:tcPr marL="4667" marR="4667" marT="46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baseline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66</a:t>
                      </a:r>
                    </a:p>
                  </a:txBody>
                  <a:tcPr marL="4667" marR="4667" marT="46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baseline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4667" marR="4667" marT="46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baseline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68</a:t>
                      </a:r>
                    </a:p>
                  </a:txBody>
                  <a:tcPr marL="4667" marR="4667" marT="46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baseline="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137</a:t>
                      </a:r>
                    </a:p>
                  </a:txBody>
                  <a:tcPr marL="4667" marR="4667" marT="46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 baseline="0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4667" marR="4667" marT="46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4985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Patients Receiving Sealants</a:t>
                      </a:r>
                    </a:p>
                  </a:txBody>
                  <a:tcPr marL="4667" marR="4667" marT="46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4667" marR="4667" marT="46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baseline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61</a:t>
                      </a:r>
                    </a:p>
                  </a:txBody>
                  <a:tcPr marL="4667" marR="4667" marT="46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112</a:t>
                      </a:r>
                    </a:p>
                  </a:txBody>
                  <a:tcPr marL="4667" marR="4667" marT="46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baseline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4667" marR="4667" marT="46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4667" marR="4667" marT="46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 baseline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67" marR="4667" marT="46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743200" y="5200650"/>
            <a:ext cx="3476625" cy="584775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Client A</a:t>
            </a:r>
          </a:p>
        </p:txBody>
      </p:sp>
    </p:spTree>
    <p:extLst>
      <p:ext uri="{BB962C8B-B14F-4D97-AF65-F5344CB8AC3E}">
        <p14:creationId xmlns:p14="http://schemas.microsoft.com/office/powerpoint/2010/main" val="31906503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Client A – Their Story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19644" y="1791294"/>
            <a:ext cx="7543256" cy="2805113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Initially they fought broken apt ideas until they saw their numbers going up</a:t>
            </a:r>
          </a:p>
          <a:p>
            <a:r>
              <a:rPr lang="en-US" sz="2800" dirty="0"/>
              <a:t>6 out of 10 patients not showing up</a:t>
            </a:r>
          </a:p>
          <a:p>
            <a:r>
              <a:rPr lang="en-US" sz="2800" dirty="0"/>
              <a:t>But eventually they started to enforce it</a:t>
            </a:r>
          </a:p>
          <a:p>
            <a:r>
              <a:rPr lang="en-US" sz="2800" dirty="0"/>
              <a:t>Down 10% from baseline</a:t>
            </a:r>
          </a:p>
          <a:p>
            <a:pPr marL="0" indent="0" algn="ctr">
              <a:buNone/>
            </a:pPr>
            <a:r>
              <a:rPr lang="en-US" sz="2800" dirty="0"/>
              <a:t>	 </a:t>
            </a:r>
          </a:p>
        </p:txBody>
      </p:sp>
    </p:spTree>
    <p:extLst>
      <p:ext uri="{BB962C8B-B14F-4D97-AF65-F5344CB8AC3E}">
        <p14:creationId xmlns:p14="http://schemas.microsoft.com/office/powerpoint/2010/main" val="9783139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493569813"/>
              </p:ext>
            </p:extLst>
          </p:nvPr>
        </p:nvGraphicFramePr>
        <p:xfrm>
          <a:off x="180975" y="492291"/>
          <a:ext cx="8782051" cy="507730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19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2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671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514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4416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0416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194" marR="6194" marT="61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  <a:latin typeface="+mn-lt"/>
                        </a:rPr>
                        <a:t>Baseline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194" marR="6194" marT="61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>
                          <a:effectLst/>
                          <a:latin typeface="+mn-lt"/>
                        </a:rPr>
                        <a:t>6 Months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194" marR="6194" marT="61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>
                          <a:effectLst/>
                          <a:latin typeface="+mn-lt"/>
                        </a:rPr>
                        <a:t>12 Months 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194" marR="6194" marT="61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>
                          <a:effectLst/>
                          <a:latin typeface="+mn-lt"/>
                        </a:rPr>
                        <a:t>18 Months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194" marR="6194" marT="61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  <a:latin typeface="+mn-lt"/>
                        </a:rPr>
                        <a:t>24 Months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194" marR="6194" marT="6194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Gross Charges</a:t>
                      </a:r>
                      <a:endParaRPr lang="en-US" sz="14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6194" marR="6194" marT="619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$302,050</a:t>
                      </a:r>
                      <a:r>
                        <a:rPr lang="en-US" sz="1400" b="1" u="none" strike="noStrike" dirty="0">
                          <a:effectLst/>
                          <a:latin typeface="+mn-lt"/>
                        </a:rPr>
                        <a:t>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194" marR="6194" marT="619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  <a:latin typeface="+mn-lt"/>
                        </a:rPr>
                        <a:t>$360,180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194" marR="6194" marT="619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  <a:latin typeface="+mn-lt"/>
                        </a:rPr>
                        <a:t>$390,764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194" marR="6194" marT="619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  <a:latin typeface="+mn-lt"/>
                        </a:rPr>
                        <a:t>$501,207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194" marR="6194" marT="619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$643,257</a:t>
                      </a:r>
                      <a:endParaRPr lang="en-US" sz="14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6194" marR="6194" marT="6194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Net Revenue</a:t>
                      </a:r>
                      <a:endParaRPr lang="en-US" sz="14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6194" marR="6194" marT="619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$242,717</a:t>
                      </a:r>
                      <a:endParaRPr lang="en-US" sz="14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6194" marR="6194" marT="619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  <a:latin typeface="+mn-lt"/>
                        </a:rPr>
                        <a:t>$186,112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194" marR="6194" marT="619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  <a:latin typeface="+mn-lt"/>
                        </a:rPr>
                        <a:t>$277,283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194" marR="6194" marT="619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  <a:latin typeface="+mn-lt"/>
                        </a:rPr>
                        <a:t>$338,839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194" marR="6194" marT="619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$339,151 </a:t>
                      </a:r>
                      <a:endParaRPr lang="en-US" sz="14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6194" marR="6194" marT="6194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Expenses</a:t>
                      </a:r>
                      <a:endParaRPr lang="en-US" sz="1400" b="1" i="0" u="none" strike="noStrike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6194" marR="6194" marT="619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$262,133</a:t>
                      </a:r>
                      <a:endParaRPr lang="en-US" sz="14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6194" marR="6194" marT="619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  <a:latin typeface="+mn-lt"/>
                        </a:rPr>
                        <a:t>$198,953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194" marR="6194" marT="619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  <a:latin typeface="+mn-lt"/>
                        </a:rPr>
                        <a:t>$275,994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194" marR="6194" marT="619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  <a:latin typeface="+mn-lt"/>
                        </a:rPr>
                        <a:t>$306,406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194" marR="6194" marT="619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$332,691</a:t>
                      </a:r>
                      <a:endParaRPr lang="en-US" sz="14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6194" marR="6194" marT="6194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Bottom Line</a:t>
                      </a:r>
                      <a:endParaRPr lang="en-US" sz="14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6194" marR="6194" marT="619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($19,416)</a:t>
                      </a:r>
                      <a:endParaRPr lang="en-US" sz="14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6194" marR="6194" marT="619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  <a:latin typeface="+mn-lt"/>
                        </a:rPr>
                        <a:t>($12,841)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194" marR="6194" marT="619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  <a:latin typeface="+mn-lt"/>
                        </a:rPr>
                        <a:t>$1,289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194" marR="6194" marT="619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  <a:latin typeface="+mn-lt"/>
                        </a:rPr>
                        <a:t>$32,433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194" marR="6194" marT="619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$6,460</a:t>
                      </a:r>
                      <a:endParaRPr lang="en-US" sz="14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6194" marR="6194" marT="6194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Visits</a:t>
                      </a:r>
                      <a:endParaRPr lang="en-US" sz="14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6194" marR="6194" marT="619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1,992</a:t>
                      </a:r>
                      <a:endParaRPr lang="en-US" sz="14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6194" marR="6194" marT="619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  <a:latin typeface="+mn-lt"/>
                        </a:rPr>
                        <a:t>2,521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194" marR="6194" marT="619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  <a:latin typeface="+mn-lt"/>
                        </a:rPr>
                        <a:t>2,475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194" marR="6194" marT="619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  <a:latin typeface="+mn-lt"/>
                        </a:rPr>
                        <a:t>3,035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194" marR="6194" marT="619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3,317</a:t>
                      </a:r>
                      <a:endParaRPr lang="en-US" sz="14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6194" marR="6194" marT="6194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Revenue per Visit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194" marR="6194" marT="619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  <a:latin typeface="+mn-lt"/>
                        </a:rPr>
                        <a:t>$129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194" marR="6194" marT="619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  <a:latin typeface="+mn-lt"/>
                        </a:rPr>
                        <a:t>$74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194" marR="6194" marT="619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  <a:latin typeface="+mn-lt"/>
                        </a:rPr>
                        <a:t>$112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194" marR="6194" marT="619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  <a:latin typeface="+mn-lt"/>
                        </a:rPr>
                        <a:t>$112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194" marR="6194" marT="619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$102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194" marR="6194" marT="6194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Cost per Visit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194" marR="6194" marT="619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  <a:latin typeface="+mn-lt"/>
                        </a:rPr>
                        <a:t>$132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194" marR="6194" marT="619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  <a:latin typeface="+mn-lt"/>
                        </a:rPr>
                        <a:t>$79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194" marR="6194" marT="619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  <a:latin typeface="+mn-lt"/>
                        </a:rPr>
                        <a:t>$112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194" marR="6194" marT="619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  <a:latin typeface="+mn-lt"/>
                        </a:rPr>
                        <a:t>$101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194" marR="6194" marT="619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$100 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194" marR="6194" marT="6194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Unduplicated Patients</a:t>
                      </a:r>
                      <a:endParaRPr lang="en-US" sz="14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6194" marR="6194" marT="619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841</a:t>
                      </a:r>
                      <a:endParaRPr lang="en-US" sz="14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6194" marR="6194" marT="619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  <a:latin typeface="+mn-lt"/>
                        </a:rPr>
                        <a:t>1,468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194" marR="6194" marT="619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  <a:latin typeface="+mn-lt"/>
                        </a:rPr>
                        <a:t>1,456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194" marR="6194" marT="619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  <a:latin typeface="+mn-lt"/>
                        </a:rPr>
                        <a:t>1,697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194" marR="6194" marT="619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1,830</a:t>
                      </a:r>
                      <a:endParaRPr lang="en-US" sz="14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6194" marR="6194" marT="6194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New Patients</a:t>
                      </a:r>
                      <a:endParaRPr lang="en-US" sz="1400" b="1" i="0" u="none" strike="noStrike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6194" marR="6194" marT="619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638</a:t>
                      </a:r>
                      <a:endParaRPr lang="en-US" sz="14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6194" marR="6194" marT="619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  <a:latin typeface="+mn-lt"/>
                        </a:rPr>
                        <a:t>560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194" marR="6194" marT="619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  <a:latin typeface="+mn-lt"/>
                        </a:rPr>
                        <a:t>541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194" marR="6194" marT="619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  <a:latin typeface="+mn-lt"/>
                        </a:rPr>
                        <a:t>710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194" marR="6194" marT="619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697</a:t>
                      </a:r>
                      <a:endParaRPr lang="en-US" sz="14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6194" marR="6194" marT="6194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Transactions</a:t>
                      </a:r>
                      <a:endParaRPr lang="en-US" sz="14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6194" marR="6194" marT="619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4,488</a:t>
                      </a:r>
                      <a:endParaRPr lang="en-US" sz="14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6194" marR="6194" marT="619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  <a:latin typeface="+mn-lt"/>
                        </a:rPr>
                        <a:t>5,621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194" marR="6194" marT="619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  <a:latin typeface="+mn-lt"/>
                        </a:rPr>
                        <a:t>6,009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194" marR="6194" marT="619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  <a:latin typeface="+mn-lt"/>
                        </a:rPr>
                        <a:t>7,318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194" marR="6194" marT="619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7,229</a:t>
                      </a:r>
                      <a:endParaRPr lang="en-US" sz="14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6194" marR="6194" marT="6194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Broken Appointment</a:t>
                      </a:r>
                      <a:r>
                        <a:rPr lang="en-US" sz="1400" b="1" u="none" strike="noStrike" baseline="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 Rate</a:t>
                      </a:r>
                      <a:endParaRPr lang="en-US" sz="14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6194" marR="6194" marT="619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45%</a:t>
                      </a:r>
                      <a:endParaRPr lang="en-US" sz="14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6194" marR="6194" marT="619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  <a:latin typeface="+mn-lt"/>
                        </a:rPr>
                        <a:t>30%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194" marR="6194" marT="619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  <a:latin typeface="+mn-lt"/>
                        </a:rPr>
                        <a:t>28%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194" marR="6194" marT="619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  <a:latin typeface="+mn-lt"/>
                        </a:rPr>
                        <a:t>30%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194" marR="6194" marT="619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31%</a:t>
                      </a:r>
                      <a:endParaRPr lang="en-US" sz="14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6194" marR="6194" marT="6194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  <a:latin typeface="+mn-lt"/>
                        </a:rPr>
                        <a:t>Emergencies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194" marR="6194" marT="619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  <a:latin typeface="+mn-lt"/>
                        </a:rPr>
                        <a:t>2%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194" marR="6194" marT="619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  <a:latin typeface="+mn-lt"/>
                        </a:rPr>
                        <a:t>10%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194" marR="6194" marT="619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  <a:latin typeface="+mn-lt"/>
                        </a:rPr>
                        <a:t>8%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194" marR="6194" marT="619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  <a:latin typeface="+mn-lt"/>
                        </a:rPr>
                        <a:t>11%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194" marR="6194" marT="619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  <a:latin typeface="+mn-lt"/>
                        </a:rPr>
                        <a:t>11%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194" marR="6194" marT="6194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FTE Providers</a:t>
                      </a:r>
                      <a:endParaRPr lang="en-US" sz="14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6194" marR="6194" marT="619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1.6</a:t>
                      </a:r>
                      <a:endParaRPr lang="en-US" sz="14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6194" marR="6194" marT="619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  <a:latin typeface="+mn-lt"/>
                        </a:rPr>
                        <a:t>3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194" marR="6194" marT="619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  <a:latin typeface="+mn-lt"/>
                        </a:rPr>
                        <a:t>2.28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194" marR="6194" marT="619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  <a:latin typeface="+mn-lt"/>
                        </a:rPr>
                        <a:t>2.9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194" marR="6194" marT="619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3</a:t>
                      </a:r>
                      <a:endParaRPr lang="en-US" sz="14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6194" marR="6194" marT="6194" marB="0"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  <a:latin typeface="+mn-lt"/>
                        </a:rPr>
                        <a:t>Under 21 Sealants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194" marR="6194" marT="619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  <a:latin typeface="+mn-lt"/>
                        </a:rPr>
                        <a:t>n/a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194" marR="6194" marT="619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  <a:latin typeface="+mn-lt"/>
                        </a:rPr>
                        <a:t>18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194" marR="6194" marT="619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  <a:latin typeface="+mn-lt"/>
                        </a:rPr>
                        <a:t>46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194" marR="6194" marT="619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  <a:latin typeface="+mn-lt"/>
                        </a:rPr>
                        <a:t>76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194" marR="6194" marT="619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  <a:latin typeface="+mn-lt"/>
                        </a:rPr>
                        <a:t>47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194" marR="6194" marT="6194" marB="0" anchor="b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>
                          <a:effectLst/>
                          <a:latin typeface="+mn-lt"/>
                        </a:rPr>
                        <a:t>Sealants 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194" marR="6194" marT="619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60</a:t>
                      </a:r>
                      <a:endParaRPr lang="en-US" sz="14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6194" marR="6194" marT="619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  <a:latin typeface="+mn-lt"/>
                        </a:rPr>
                        <a:t>74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194" marR="6194" marT="619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  <a:latin typeface="+mn-lt"/>
                        </a:rPr>
                        <a:t>226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194" marR="6194" marT="619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  <a:latin typeface="+mn-lt"/>
                        </a:rPr>
                        <a:t>482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194" marR="6194" marT="619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313</a:t>
                      </a:r>
                      <a:endParaRPr lang="en-US" sz="14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6194" marR="6194" marT="6194" marB="0" anchor="b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390775" y="5667375"/>
            <a:ext cx="3171825" cy="584775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Client B</a:t>
            </a:r>
          </a:p>
        </p:txBody>
      </p:sp>
    </p:spTree>
    <p:extLst>
      <p:ext uri="{BB962C8B-B14F-4D97-AF65-F5344CB8AC3E}">
        <p14:creationId xmlns:p14="http://schemas.microsoft.com/office/powerpoint/2010/main" val="32042055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Client B – Their Story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Steadily Increased their gross charges</a:t>
            </a:r>
          </a:p>
          <a:p>
            <a:r>
              <a:rPr lang="en-US" sz="2800" dirty="0"/>
              <a:t>Steadily increased their revenue</a:t>
            </a:r>
          </a:p>
          <a:p>
            <a:r>
              <a:rPr lang="en-US" sz="2800" dirty="0"/>
              <a:t>Yes, they increased their expenses</a:t>
            </a:r>
          </a:p>
          <a:p>
            <a:r>
              <a:rPr lang="en-US" sz="2800" dirty="0"/>
              <a:t>BUT they closed the gap AND increased providers at the same time from baseline </a:t>
            </a:r>
          </a:p>
        </p:txBody>
      </p:sp>
    </p:spTree>
    <p:extLst>
      <p:ext uri="{BB962C8B-B14F-4D97-AF65-F5344CB8AC3E}">
        <p14:creationId xmlns:p14="http://schemas.microsoft.com/office/powerpoint/2010/main" val="1054843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130106734"/>
              </p:ext>
            </p:extLst>
          </p:nvPr>
        </p:nvGraphicFramePr>
        <p:xfrm>
          <a:off x="247650" y="323850"/>
          <a:ext cx="8753476" cy="504408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57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63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715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0965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39445"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34" marR="5434" marT="543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  <a:latin typeface="+mn-lt"/>
                        </a:rPr>
                        <a:t>Base</a:t>
                      </a:r>
                      <a:r>
                        <a:rPr lang="en-US" sz="1400" b="1" u="none" strike="noStrike" baseline="0" dirty="0">
                          <a:effectLst/>
                          <a:latin typeface="+mn-lt"/>
                        </a:rPr>
                        <a:t>line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34" marR="5434" marT="543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  <a:latin typeface="+mn-lt"/>
                        </a:rPr>
                        <a:t>6 months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34" marR="5434" marT="543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  <a:latin typeface="+mn-lt"/>
                        </a:rPr>
                        <a:t>12 months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34" marR="5434" marT="543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  <a:latin typeface="+mn-lt"/>
                        </a:rPr>
                        <a:t>18 months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34" marR="5434" marT="543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  <a:latin typeface="+mn-lt"/>
                        </a:rPr>
                        <a:t>24 months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34" marR="5434" marT="543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34" marR="5434" marT="5434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540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Gross Charges</a:t>
                      </a:r>
                      <a:endParaRPr lang="en-US" sz="14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5434" marR="5434" marT="54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$239,511 </a:t>
                      </a:r>
                      <a:endParaRPr lang="en-US" sz="14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5434" marR="5434" marT="54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  <a:latin typeface="+mn-lt"/>
                        </a:rPr>
                        <a:t>$312,595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34" marR="5434" marT="54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  <a:latin typeface="+mn-lt"/>
                        </a:rPr>
                        <a:t>$542,969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34" marR="5434" marT="54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  <a:latin typeface="+mn-lt"/>
                        </a:rPr>
                        <a:t>$567,105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34" marR="5434" marT="54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$795,362 </a:t>
                      </a:r>
                      <a:endParaRPr lang="en-US" sz="14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5434" marR="5434" marT="5434" marB="0" anchor="b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5434" marR="5434" marT="5434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540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Net Revenue</a:t>
                      </a:r>
                      <a:endParaRPr lang="en-US" sz="1400" b="1" i="0" u="none" strike="noStrike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5434" marR="5434" marT="54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$91,096 </a:t>
                      </a:r>
                      <a:endParaRPr lang="en-US" sz="14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5434" marR="5434" marT="54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  <a:latin typeface="+mn-lt"/>
                        </a:rPr>
                        <a:t>$117,278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34" marR="5434" marT="54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  <a:latin typeface="+mn-lt"/>
                        </a:rPr>
                        <a:t>$164,942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34" marR="5434" marT="54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  <a:latin typeface="+mn-lt"/>
                        </a:rPr>
                        <a:t>$198,868 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34" marR="5434" marT="54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$239,421 </a:t>
                      </a:r>
                      <a:endParaRPr lang="en-US" sz="14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5434" marR="5434" marT="5434" marB="0" anchor="b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5434" marR="5434" marT="5434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540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Expenses</a:t>
                      </a:r>
                      <a:endParaRPr lang="en-US" sz="14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5434" marR="5434" marT="54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$253,548 </a:t>
                      </a:r>
                      <a:endParaRPr lang="en-US" sz="14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5434" marR="5434" marT="54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  <a:latin typeface="+mn-lt"/>
                        </a:rPr>
                        <a:t>$237,431 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34" marR="5434" marT="54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  <a:latin typeface="+mn-lt"/>
                        </a:rPr>
                        <a:t>$282,143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34" marR="5434" marT="54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  <a:latin typeface="+mn-lt"/>
                        </a:rPr>
                        <a:t>$330,638 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34" marR="5434" marT="54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$337,499 </a:t>
                      </a:r>
                      <a:endParaRPr lang="en-US" sz="14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5434" marR="5434" marT="5434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34" marR="5434" marT="5434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540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>
                          <a:effectLst/>
                          <a:latin typeface="+mn-lt"/>
                        </a:rPr>
                        <a:t>Cost per Visit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34" marR="5434" marT="54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  <a:latin typeface="+mn-lt"/>
                        </a:rPr>
                        <a:t>$119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34" marR="5434" marT="54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  <a:latin typeface="+mn-lt"/>
                        </a:rPr>
                        <a:t>$146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34" marR="5434" marT="54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  <a:latin typeface="+mn-lt"/>
                        </a:rPr>
                        <a:t>$154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34" marR="5434" marT="54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  <a:latin typeface="+mn-lt"/>
                        </a:rPr>
                        <a:t>$162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34" marR="5434" marT="54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  <a:latin typeface="+mn-lt"/>
                        </a:rPr>
                        <a:t>$135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34" marR="5434" marT="5434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34" marR="5434" marT="5434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540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>
                          <a:effectLst/>
                          <a:latin typeface="+mn-lt"/>
                        </a:rPr>
                        <a:t>Revenue per Visit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34" marR="5434" marT="54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  <a:latin typeface="+mn-lt"/>
                        </a:rPr>
                        <a:t>$43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34" marR="5434" marT="54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  <a:latin typeface="+mn-lt"/>
                        </a:rPr>
                        <a:t>$72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34" marR="5434" marT="54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  <a:latin typeface="+mn-lt"/>
                        </a:rPr>
                        <a:t>$90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34" marR="5434" marT="54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  <a:latin typeface="+mn-lt"/>
                        </a:rPr>
                        <a:t>$97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34" marR="5434" marT="54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  <a:latin typeface="+mn-lt"/>
                        </a:rPr>
                        <a:t>$96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34" marR="5434" marT="5434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34" marR="5434" marT="5434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540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Loss per Visit</a:t>
                      </a:r>
                      <a:endParaRPr lang="en-US" sz="14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5434" marR="5434" marT="54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($76)</a:t>
                      </a:r>
                      <a:endParaRPr lang="en-US" sz="14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5434" marR="5434" marT="54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  <a:latin typeface="+mn-lt"/>
                        </a:rPr>
                        <a:t>($74)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34" marR="5434" marT="54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  <a:latin typeface="+mn-lt"/>
                        </a:rPr>
                        <a:t>($64)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34" marR="5434" marT="54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  <a:latin typeface="+mn-lt"/>
                        </a:rPr>
                        <a:t>($64)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34" marR="5434" marT="54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($39)</a:t>
                      </a:r>
                      <a:endParaRPr lang="en-US" sz="14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5434" marR="5434" marT="543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5434" marR="5434" marT="5434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540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>
                          <a:effectLst/>
                          <a:latin typeface="+mn-lt"/>
                        </a:rPr>
                        <a:t>Number of Visits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34" marR="5434" marT="54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  <a:latin typeface="+mn-lt"/>
                        </a:rPr>
                        <a:t>2,134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34" marR="5434" marT="54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  <a:latin typeface="+mn-lt"/>
                        </a:rPr>
                        <a:t>1623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34" marR="5434" marT="54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  <a:latin typeface="+mn-lt"/>
                        </a:rPr>
                        <a:t>1830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34" marR="5434" marT="54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  <a:latin typeface="+mn-lt"/>
                        </a:rPr>
                        <a:t>2045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34" marR="5434" marT="54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  <a:latin typeface="+mn-lt"/>
                        </a:rPr>
                        <a:t>2,492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34" marR="5434" marT="543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5434" marR="5434" marT="5434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540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>
                          <a:effectLst/>
                          <a:latin typeface="+mn-lt"/>
                        </a:rPr>
                        <a:t>Visits per Patient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34" marR="5434" marT="54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  <a:latin typeface="+mn-lt"/>
                        </a:rPr>
                        <a:t>0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34" marR="5434" marT="54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  <a:latin typeface="+mn-lt"/>
                        </a:rPr>
                        <a:t>2.1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34" marR="5434" marT="54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  <a:latin typeface="+mn-lt"/>
                        </a:rPr>
                        <a:t>2.1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34" marR="5434" marT="54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  <a:latin typeface="+mn-lt"/>
                        </a:rPr>
                        <a:t>2.1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34" marR="5434" marT="54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  <a:latin typeface="+mn-lt"/>
                        </a:rPr>
                        <a:t>2.1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34" marR="5434" marT="5434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34" marR="5434" marT="5434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540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  <a:latin typeface="+mn-lt"/>
                        </a:rPr>
                        <a:t>Unduplicated Patients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34" marR="5434" marT="54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  <a:latin typeface="+mn-lt"/>
                        </a:rPr>
                        <a:t>0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34" marR="5434" marT="54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  <a:latin typeface="+mn-lt"/>
                        </a:rPr>
                        <a:t>782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34" marR="5434" marT="54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  <a:latin typeface="+mn-lt"/>
                        </a:rPr>
                        <a:t>862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34" marR="5434" marT="54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  <a:latin typeface="+mn-lt"/>
                        </a:rPr>
                        <a:t>991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34" marR="5434" marT="54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  <a:latin typeface="+mn-lt"/>
                        </a:rPr>
                        <a:t>1,200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34" marR="5434" marT="5434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34" marR="5434" marT="5434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540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>
                          <a:effectLst/>
                          <a:latin typeface="+mn-lt"/>
                        </a:rPr>
                        <a:t>New Patients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34" marR="5434" marT="54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  <a:latin typeface="+mn-lt"/>
                        </a:rPr>
                        <a:t>0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34" marR="5434" marT="54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  <a:latin typeface="+mn-lt"/>
                        </a:rPr>
                        <a:t>546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34" marR="5434" marT="54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  <a:latin typeface="+mn-lt"/>
                        </a:rPr>
                        <a:t>700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34" marR="5434" marT="54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  <a:latin typeface="+mn-lt"/>
                        </a:rPr>
                        <a:t>811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34" marR="5434" marT="54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  <a:latin typeface="+mn-lt"/>
                        </a:rPr>
                        <a:t>393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34" marR="5434" marT="5434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34" marR="5434" marT="5434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540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Number of Procedures</a:t>
                      </a:r>
                      <a:endParaRPr lang="en-US" sz="14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5434" marR="5434" marT="54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3,894</a:t>
                      </a:r>
                      <a:endParaRPr lang="en-US" sz="14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5434" marR="5434" marT="54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  <a:latin typeface="+mn-lt"/>
                        </a:rPr>
                        <a:t>5,614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34" marR="5434" marT="54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  <a:latin typeface="+mn-lt"/>
                        </a:rPr>
                        <a:t>6,127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34" marR="5434" marT="54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  <a:latin typeface="+mn-lt"/>
                        </a:rPr>
                        <a:t>5,973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34" marR="5434" marT="54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8,074</a:t>
                      </a:r>
                      <a:endParaRPr lang="en-US" sz="14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5434" marR="5434" marT="543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5434" marR="5434" marT="5434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540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Procedures per Visit</a:t>
                      </a:r>
                      <a:endParaRPr lang="en-US" sz="14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5434" marR="5434" marT="54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1.8</a:t>
                      </a:r>
                      <a:endParaRPr lang="en-US" sz="14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5434" marR="5434" marT="54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  <a:latin typeface="+mn-lt"/>
                        </a:rPr>
                        <a:t>3.5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34" marR="5434" marT="54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  <a:latin typeface="+mn-lt"/>
                        </a:rPr>
                        <a:t>3.3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34" marR="5434" marT="54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  <a:latin typeface="+mn-lt"/>
                        </a:rPr>
                        <a:t>2.9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34" marR="5434" marT="54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3.2</a:t>
                      </a:r>
                      <a:endParaRPr lang="en-US" sz="14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5434" marR="5434" marT="543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5434" marR="5434" marT="5434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9540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>
                          <a:effectLst/>
                          <a:latin typeface="+mn-lt"/>
                        </a:rPr>
                        <a:t>Broken Appointment Rate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34" marR="5434" marT="54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  <a:latin typeface="+mn-lt"/>
                        </a:rPr>
                        <a:t>0%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34" marR="5434" marT="54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  <a:latin typeface="+mn-lt"/>
                        </a:rPr>
                        <a:t>30%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34" marR="5434" marT="54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  <a:latin typeface="+mn-lt"/>
                        </a:rPr>
                        <a:t>34%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34" marR="5434" marT="54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  <a:latin typeface="+mn-lt"/>
                        </a:rPr>
                        <a:t>31%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34" marR="5434" marT="54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  <a:latin typeface="+mn-lt"/>
                        </a:rPr>
                        <a:t>32%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34" marR="5434" marT="5434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34" marR="5434" marT="5434" marB="0"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9540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  <a:latin typeface="+mn-lt"/>
                        </a:rPr>
                        <a:t>Emergency Rate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34" marR="5434" marT="54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  <a:latin typeface="+mn-lt"/>
                        </a:rPr>
                        <a:t>7%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34" marR="5434" marT="54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  <a:latin typeface="+mn-lt"/>
                        </a:rPr>
                        <a:t>15%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34" marR="5434" marT="54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  <a:latin typeface="+mn-lt"/>
                        </a:rPr>
                        <a:t>31%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34" marR="5434" marT="54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  <a:latin typeface="+mn-lt"/>
                        </a:rPr>
                        <a:t>18%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34" marR="5434" marT="54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  <a:latin typeface="+mn-lt"/>
                        </a:rPr>
                        <a:t>22%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34" marR="5434" marT="543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5434" marR="5434" marT="5434" marB="0" anchor="b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9540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>
                          <a:effectLst/>
                          <a:latin typeface="+mn-lt"/>
                        </a:rPr>
                        <a:t>FTE Dentists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34" marR="5434" marT="54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  <a:latin typeface="+mn-lt"/>
                        </a:rPr>
                        <a:t>0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34" marR="5434" marT="54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  <a:latin typeface="+mn-lt"/>
                        </a:rPr>
                        <a:t>2.1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34" marR="5434" marT="54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  <a:latin typeface="+mn-lt"/>
                        </a:rPr>
                        <a:t>3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34" marR="5434" marT="54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  <a:latin typeface="+mn-lt"/>
                        </a:rPr>
                        <a:t>2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34" marR="5434" marT="54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  <a:latin typeface="+mn-lt"/>
                        </a:rPr>
                        <a:t>2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34" marR="5434" marT="5434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34" marR="5434" marT="5434" marB="0" anchor="b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9540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FTE Hygienists</a:t>
                      </a:r>
                      <a:endParaRPr lang="en-US" sz="14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5434" marR="5434" marT="54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en-US" sz="14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5434" marR="5434" marT="54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  <a:latin typeface="+mn-lt"/>
                        </a:rPr>
                        <a:t>0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34" marR="5434" marT="54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  <a:latin typeface="+mn-lt"/>
                        </a:rPr>
                        <a:t>0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34" marR="5434" marT="54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  <a:latin typeface="+mn-lt"/>
                        </a:rPr>
                        <a:t>0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34" marR="5434" marT="54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en-US" sz="14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5434" marR="5434" marT="543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5434" marR="5434" marT="5434" marB="0" anchor="b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9540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  <a:latin typeface="+mn-lt"/>
                        </a:rPr>
                        <a:t>Number of Sealants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34" marR="5434" marT="54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  <a:latin typeface="+mn-lt"/>
                        </a:rPr>
                        <a:t>18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34" marR="5434" marT="54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  <a:latin typeface="+mn-lt"/>
                        </a:rPr>
                        <a:t>58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34" marR="5434" marT="54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  <a:latin typeface="+mn-lt"/>
                        </a:rPr>
                        <a:t>27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34" marR="5434" marT="54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  <a:latin typeface="+mn-lt"/>
                        </a:rPr>
                        <a:t>54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34" marR="5434" marT="54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  <a:latin typeface="+mn-lt"/>
                        </a:rPr>
                        <a:t>51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34" marR="5434" marT="5434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34" marR="5434" marT="5434" marB="0" anchor="b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34442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  <a:latin typeface="+mn-lt"/>
                        </a:rPr>
                        <a:t>Patients Receiving Sealants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34" marR="5434" marT="54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  <a:latin typeface="+mn-lt"/>
                        </a:rPr>
                        <a:t>0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34" marR="5434" marT="54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  <a:latin typeface="+mn-lt"/>
                        </a:rPr>
                        <a:t>14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34" marR="5434" marT="54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  <a:latin typeface="+mn-lt"/>
                        </a:rPr>
                        <a:t>7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34" marR="5434" marT="54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  <a:latin typeface="+mn-lt"/>
                        </a:rPr>
                        <a:t>11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34" marR="5434" marT="54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  <a:latin typeface="+mn-lt"/>
                        </a:rPr>
                        <a:t>13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34" marR="5434" marT="543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34" marR="5434" marT="5434" marB="0" anchor="b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9540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>
                          <a:effectLst/>
                          <a:latin typeface="+mn-lt"/>
                        </a:rPr>
                        <a:t>Average Sealants per Patient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34" marR="5434" marT="54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  <a:latin typeface="+mn-lt"/>
                        </a:rPr>
                        <a:t>0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34" marR="5434" marT="54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  <a:latin typeface="+mn-lt"/>
                        </a:rPr>
                        <a:t>4.1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34" marR="5434" marT="54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  <a:latin typeface="+mn-lt"/>
                        </a:rPr>
                        <a:t>3.9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34" marR="5434" marT="54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  <a:latin typeface="+mn-lt"/>
                        </a:rPr>
                        <a:t>4.9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34" marR="5434" marT="54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  <a:latin typeface="+mn-lt"/>
                        </a:rPr>
                        <a:t>3.9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34" marR="5434" marT="5434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34" marR="5434" marT="5434" marB="0" anchor="b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390775" y="5667375"/>
            <a:ext cx="3171825" cy="584775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Client C</a:t>
            </a:r>
          </a:p>
        </p:txBody>
      </p:sp>
    </p:spTree>
    <p:extLst>
      <p:ext uri="{BB962C8B-B14F-4D97-AF65-F5344CB8AC3E}">
        <p14:creationId xmlns:p14="http://schemas.microsoft.com/office/powerpoint/2010/main" val="219726324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Client 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Increased procedures per visit  &amp; numbers of visits stayed about the same – getting more done in a visit? some changes in dental leadership – but still the same number of dentists -  However! They hired a hygienist </a:t>
            </a:r>
          </a:p>
        </p:txBody>
      </p:sp>
    </p:spTree>
    <p:extLst>
      <p:ext uri="{BB962C8B-B14F-4D97-AF65-F5344CB8AC3E}">
        <p14:creationId xmlns:p14="http://schemas.microsoft.com/office/powerpoint/2010/main" val="20241569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644" y="350438"/>
            <a:ext cx="8124825" cy="851975"/>
          </a:xfrm>
        </p:spPr>
        <p:txBody>
          <a:bodyPr/>
          <a:lstStyle/>
          <a:p>
            <a:pPr algn="ctr"/>
            <a:r>
              <a:rPr lang="en-US" dirty="0"/>
              <a:t>Today We Will Talk About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19644" y="971550"/>
            <a:ext cx="8724356" cy="448627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sz="1000" dirty="0"/>
          </a:p>
          <a:p>
            <a:r>
              <a:rPr lang="en-US" dirty="0"/>
              <a:t>The Strengthening the Oral Health Safety Net (SOSHN) Initiative</a:t>
            </a:r>
          </a:p>
          <a:p>
            <a:r>
              <a:rPr lang="en-US" dirty="0"/>
              <a:t>Common Challenges Participants Faced</a:t>
            </a:r>
          </a:p>
          <a:p>
            <a:r>
              <a:rPr lang="en-US" dirty="0"/>
              <a:t>4 Participant Success Stories in the areas of Finance, Access and Quality</a:t>
            </a:r>
          </a:p>
          <a:p>
            <a:r>
              <a:rPr lang="en-US" dirty="0"/>
              <a:t>2 Successful Participants who will tell their stories</a:t>
            </a:r>
          </a:p>
          <a:p>
            <a:pPr lvl="1"/>
            <a:r>
              <a:rPr lang="en-US" sz="2200" i="1" dirty="0">
                <a:solidFill>
                  <a:schemeClr val="tx1"/>
                </a:solidFill>
                <a:latin typeface="+mn-lt"/>
                <a:ea typeface="Calibri"/>
                <a:cs typeface="Times New Roman"/>
              </a:rPr>
              <a:t>Dr. Maryna </a:t>
            </a:r>
            <a:r>
              <a:rPr lang="en-US" sz="2200" i="1" dirty="0" err="1">
                <a:solidFill>
                  <a:schemeClr val="tx1"/>
                </a:solidFill>
                <a:latin typeface="+mn-lt"/>
                <a:ea typeface="Calibri"/>
                <a:cs typeface="Times New Roman"/>
              </a:rPr>
              <a:t>Petrasheuskaya</a:t>
            </a:r>
            <a:r>
              <a:rPr lang="en-US" sz="2200" i="1" dirty="0">
                <a:solidFill>
                  <a:schemeClr val="tx1"/>
                </a:solidFill>
                <a:latin typeface="+mn-lt"/>
                <a:ea typeface="Calibri"/>
                <a:cs typeface="Times New Roman"/>
              </a:rPr>
              <a:t> DDS</a:t>
            </a:r>
            <a:endParaRPr lang="en-US" sz="2200" dirty="0">
              <a:solidFill>
                <a:schemeClr val="tx1"/>
              </a:solidFill>
              <a:latin typeface="+mn-lt"/>
              <a:ea typeface="Calibri"/>
              <a:cs typeface="Times New Roman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0" i="1" dirty="0">
                <a:solidFill>
                  <a:schemeClr val="tx1"/>
                </a:solidFill>
                <a:latin typeface="+mn-lt"/>
                <a:ea typeface="Calibri"/>
                <a:cs typeface="Times New Roman"/>
              </a:rPr>
              <a:t>	    	Associate Dental Director</a:t>
            </a:r>
            <a:endParaRPr lang="en-US" sz="2200" b="0" dirty="0">
              <a:solidFill>
                <a:schemeClr val="tx1"/>
              </a:solidFill>
              <a:latin typeface="+mn-lt"/>
              <a:ea typeface="Calibri"/>
              <a:cs typeface="Times New Roman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0" dirty="0">
                <a:solidFill>
                  <a:schemeClr val="tx1"/>
                </a:solidFill>
                <a:latin typeface="+mn-lt"/>
                <a:ea typeface="Calibri"/>
                <a:cs typeface="Times New Roman"/>
              </a:rPr>
              <a:t>           	Community Health Net</a:t>
            </a:r>
          </a:p>
          <a:p>
            <a:pPr lvl="1"/>
            <a:r>
              <a:rPr lang="en-US" sz="2200" i="1" dirty="0">
                <a:solidFill>
                  <a:schemeClr val="tx1"/>
                </a:solidFill>
                <a:latin typeface="+mn-lt"/>
              </a:rPr>
              <a:t>Bev Myers</a:t>
            </a:r>
            <a:br>
              <a:rPr lang="en-US" sz="2200" i="1" dirty="0">
                <a:solidFill>
                  <a:schemeClr val="tx1"/>
                </a:solidFill>
                <a:latin typeface="+mn-lt"/>
              </a:rPr>
            </a:br>
            <a:r>
              <a:rPr lang="en-US" sz="2200" i="1" dirty="0">
                <a:solidFill>
                  <a:schemeClr val="tx1"/>
                </a:solidFill>
                <a:latin typeface="+mn-lt"/>
              </a:rPr>
              <a:t>	Director of Dental Care Services</a:t>
            </a:r>
          </a:p>
          <a:p>
            <a:pPr marL="457200" lvl="1" indent="0">
              <a:buNone/>
            </a:pPr>
            <a:r>
              <a:rPr lang="en-US" sz="2200" i="1" dirty="0">
                <a:solidFill>
                  <a:schemeClr val="tx1"/>
                </a:solidFill>
                <a:latin typeface="+mn-lt"/>
              </a:rPr>
              <a:t>	Keystone Dental Care</a:t>
            </a:r>
            <a:endParaRPr lang="en-US" sz="2200" i="1" dirty="0">
              <a:solidFill>
                <a:schemeClr val="tx1"/>
              </a:solidFill>
              <a:latin typeface="+mn-lt"/>
              <a:ea typeface="Calibri"/>
              <a:cs typeface="Times New Roman"/>
            </a:endParaRP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736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154026580"/>
              </p:ext>
            </p:extLst>
          </p:nvPr>
        </p:nvGraphicFramePr>
        <p:xfrm>
          <a:off x="247650" y="323850"/>
          <a:ext cx="7991475" cy="51983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57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63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715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382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28650"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Baseline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 months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 months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 months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 months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540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Gross Charges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$643,312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$610,146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$617,362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$621,250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$731,922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540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Net Revenue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$750,410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$744,983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$814,818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$778,105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$884,878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540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Expenses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$689,818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$703,764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$707,941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$712,453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$746,322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540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Bottom Line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$60,592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$41,219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$106,877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$65,652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$138,556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540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Cost per Visit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$114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$122.07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$126.24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$127.54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$126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540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Revenue per Visit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$124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$129.23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$145.30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$139.30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$150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540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Gain/Loss per Visit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$10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$7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$19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$12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$24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540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Number of Visits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6076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5765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5608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5586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5911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540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Visits per Patient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540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Accounts Receivable Past 90 Days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$127,007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$60,420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540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Unduplicated Patients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2,517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3,278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3,702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3,191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3,323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540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New Patients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9540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Number of Procedures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11,811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12,324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11,992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11,799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14,437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9540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Procedures per Visit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1.9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2.4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9540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Broken Appointment Rate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9540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Emergency Rate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34442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FTE Dentists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8.2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8.2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8.2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8.2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9540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FTE Hygienists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4.2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9540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Treatment Plan Completion Rate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53%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68%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68%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390775" y="5667375"/>
            <a:ext cx="3171825" cy="584775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Client D</a:t>
            </a:r>
          </a:p>
        </p:txBody>
      </p:sp>
    </p:spTree>
    <p:extLst>
      <p:ext uri="{BB962C8B-B14F-4D97-AF65-F5344CB8AC3E}">
        <p14:creationId xmlns:p14="http://schemas.microsoft.com/office/powerpoint/2010/main" val="354080076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Client 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19643" y="1791294"/>
            <a:ext cx="8200481" cy="4228506"/>
          </a:xfrm>
        </p:spPr>
        <p:txBody>
          <a:bodyPr>
            <a:noAutofit/>
          </a:bodyPr>
          <a:lstStyle/>
          <a:p>
            <a:r>
              <a:rPr lang="en-US" dirty="0"/>
              <a:t>Changed Staffing Numbers from 8 Dentists to 4 Dentists &amp; 4 Hygienists</a:t>
            </a:r>
          </a:p>
          <a:p>
            <a:r>
              <a:rPr lang="en-US" dirty="0"/>
              <a:t>Started to track completed treatments</a:t>
            </a:r>
          </a:p>
          <a:p>
            <a:pPr lvl="1"/>
            <a:r>
              <a:rPr lang="en-US" dirty="0"/>
              <a:t>A quality measurement</a:t>
            </a:r>
          </a:p>
          <a:p>
            <a:r>
              <a:rPr lang="en-US" dirty="0"/>
              <a:t>They weren’t tracking </a:t>
            </a:r>
          </a:p>
          <a:p>
            <a:pPr marL="457200" lvl="1" indent="0">
              <a:buNone/>
            </a:pPr>
            <a:r>
              <a:rPr lang="en-US" dirty="0"/>
              <a:t>– steadily increased from not tracking to 53%  to 60%  to 68%</a:t>
            </a:r>
          </a:p>
        </p:txBody>
      </p:sp>
    </p:spTree>
    <p:extLst>
      <p:ext uri="{BB962C8B-B14F-4D97-AF65-F5344CB8AC3E}">
        <p14:creationId xmlns:p14="http://schemas.microsoft.com/office/powerpoint/2010/main" val="180643203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550" y="607613"/>
            <a:ext cx="8858250" cy="851975"/>
          </a:xfrm>
        </p:spPr>
        <p:txBody>
          <a:bodyPr/>
          <a:lstStyle/>
          <a:p>
            <a:r>
              <a:rPr lang="en-US" altLang="en-US" dirty="0"/>
              <a:t>Data that is Timely, Meaningful &amp; Accurate</a:t>
            </a:r>
            <a:br>
              <a:rPr lang="en-US" altLang="en-US" b="0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19644" y="1352550"/>
            <a:ext cx="7752806" cy="364807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altLang="en-US" sz="2800" dirty="0"/>
              <a:t>You need good data to evaluate and measure dental’s performance</a:t>
            </a:r>
          </a:p>
          <a:p>
            <a:pPr>
              <a:lnSpc>
                <a:spcPct val="90000"/>
              </a:lnSpc>
              <a:defRPr/>
            </a:pPr>
            <a:endParaRPr lang="en-US" altLang="en-US" sz="900" dirty="0"/>
          </a:p>
          <a:p>
            <a:pPr>
              <a:lnSpc>
                <a:spcPct val="90000"/>
              </a:lnSpc>
              <a:defRPr/>
            </a:pPr>
            <a:r>
              <a:rPr lang="en-US" altLang="en-US" sz="2800" dirty="0"/>
              <a:t>Dental program performance evaluation should be part of a formal continuous quality improvement focus</a:t>
            </a:r>
          </a:p>
          <a:p>
            <a:pPr>
              <a:lnSpc>
                <a:spcPct val="90000"/>
              </a:lnSpc>
              <a:defRPr/>
            </a:pPr>
            <a:endParaRPr lang="en-US" altLang="en-US" sz="900" dirty="0"/>
          </a:p>
          <a:p>
            <a:pPr>
              <a:lnSpc>
                <a:spcPct val="90000"/>
              </a:lnSpc>
              <a:defRPr/>
            </a:pPr>
            <a:r>
              <a:rPr lang="en-US" altLang="en-US" sz="2800" dirty="0"/>
              <a:t>Dental program performance should also be regularly shared with staff to create a culture of accountability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39795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450" y="750488"/>
            <a:ext cx="8429625" cy="851975"/>
          </a:xfrm>
        </p:spPr>
        <p:txBody>
          <a:bodyPr/>
          <a:lstStyle/>
          <a:p>
            <a:pPr algn="ctr"/>
            <a:r>
              <a:rPr lang="en-US" dirty="0"/>
              <a:t>Development &amp; Implementation of a Strong Broken Appointment  Policy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14893" y="2096094"/>
            <a:ext cx="8086181" cy="3980856"/>
          </a:xfrm>
        </p:spPr>
        <p:txBody>
          <a:bodyPr>
            <a:normAutofit/>
          </a:bodyPr>
          <a:lstStyle/>
          <a:p>
            <a:r>
              <a:rPr lang="en-US" dirty="0"/>
              <a:t>Many dental programs implemented the recommendation of a stronger policy</a:t>
            </a:r>
          </a:p>
          <a:p>
            <a:pPr lvl="1"/>
            <a:r>
              <a:rPr lang="en-US" dirty="0"/>
              <a:t>The first step is to develop a strong policy</a:t>
            </a:r>
          </a:p>
          <a:p>
            <a:pPr lvl="1"/>
            <a:r>
              <a:rPr lang="en-US" dirty="0"/>
              <a:t>Educate Staff as to the consistent enforcement of it</a:t>
            </a:r>
          </a:p>
          <a:p>
            <a:pPr lvl="1"/>
            <a:r>
              <a:rPr lang="en-US" dirty="0"/>
              <a:t>Educate Patients as to the consistent enforcement of it</a:t>
            </a:r>
          </a:p>
          <a:p>
            <a:pPr lvl="1"/>
            <a:r>
              <a:rPr lang="en-US" dirty="0"/>
              <a:t>No End Arounds – Need buy in from everyone!</a:t>
            </a:r>
          </a:p>
          <a:p>
            <a:pPr lvl="2"/>
            <a:r>
              <a:rPr lang="en-US" dirty="0"/>
              <a:t>Top down</a:t>
            </a:r>
          </a:p>
          <a:p>
            <a:pPr lvl="2"/>
            <a:r>
              <a:rPr lang="en-US" dirty="0"/>
              <a:t>Bottom up</a:t>
            </a:r>
          </a:p>
        </p:txBody>
      </p:sp>
    </p:spTree>
    <p:extLst>
      <p:ext uri="{BB962C8B-B14F-4D97-AF65-F5344CB8AC3E}">
        <p14:creationId xmlns:p14="http://schemas.microsoft.com/office/powerpoint/2010/main" val="195164845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075" y="464738"/>
            <a:ext cx="8848725" cy="851975"/>
          </a:xfrm>
        </p:spPr>
        <p:txBody>
          <a:bodyPr/>
          <a:lstStyle/>
          <a:p>
            <a:pPr algn="ctr"/>
            <a:r>
              <a:rPr lang="en-US" dirty="0"/>
              <a:t>Hiring Additional Providers &amp; Support Staff</a:t>
            </a:r>
            <a:br>
              <a:rPr lang="en-US" dirty="0"/>
            </a:br>
            <a:r>
              <a:rPr lang="en-US" dirty="0"/>
              <a:t>Hiring the RIGHT staff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05369" y="1638300"/>
            <a:ext cx="7619456" cy="40386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Advising a safety net dental program to hire additional staff when their dental program is not financially sustainable is not easy</a:t>
            </a:r>
          </a:p>
          <a:p>
            <a:endParaRPr lang="en-US" sz="900" dirty="0"/>
          </a:p>
          <a:p>
            <a:r>
              <a:rPr lang="en-US" dirty="0"/>
              <a:t>But resolving the issue of inadequate staffing can help programs become more efficient &amp; effective</a:t>
            </a:r>
          </a:p>
          <a:p>
            <a:endParaRPr lang="en-US" sz="900" dirty="0"/>
          </a:p>
          <a:p>
            <a:r>
              <a:rPr lang="en-US" dirty="0"/>
              <a:t>This leads to increases in productivity which leads to improved sustainability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037460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04800" y="847725"/>
            <a:ext cx="7324181" cy="4438650"/>
          </a:xfrm>
        </p:spPr>
        <p:txBody>
          <a:bodyPr>
            <a:normAutofit/>
          </a:bodyPr>
          <a:lstStyle/>
          <a:p>
            <a:r>
              <a:rPr lang="en-US" sz="2800" dirty="0"/>
              <a:t>Dental doesn’t have to be a lost leader</a:t>
            </a:r>
          </a:p>
          <a:p>
            <a:r>
              <a:rPr lang="en-US" sz="2800" dirty="0"/>
              <a:t>Dental doesn’t have to lose money</a:t>
            </a:r>
          </a:p>
          <a:p>
            <a:r>
              <a:rPr lang="en-US" sz="2800" dirty="0"/>
              <a:t>Yes! It is possible</a:t>
            </a:r>
          </a:p>
          <a:p>
            <a:r>
              <a:rPr lang="en-US" sz="2800" dirty="0"/>
              <a:t>There are things you can do</a:t>
            </a:r>
          </a:p>
          <a:p>
            <a:r>
              <a:rPr lang="en-US" sz="2800" dirty="0"/>
              <a:t>Yes! It can be done</a:t>
            </a:r>
          </a:p>
          <a:p>
            <a:r>
              <a:rPr lang="en-US" sz="2800" dirty="0"/>
              <a:t>Don’t give up!</a:t>
            </a:r>
          </a:p>
          <a:p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3825" y="3071812"/>
            <a:ext cx="3266516" cy="2468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886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750488"/>
            <a:ext cx="7524750" cy="851975"/>
          </a:xfrm>
        </p:spPr>
        <p:txBody>
          <a:bodyPr/>
          <a:lstStyle/>
          <a:p>
            <a:r>
              <a:rPr lang="en-US" sz="4000" dirty="0"/>
              <a:t>The Importance of Credible Data: How to learn from your mistakes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43494" y="2639019"/>
            <a:ext cx="6870700" cy="2805113"/>
          </a:xfrm>
        </p:spPr>
        <p:txBody>
          <a:bodyPr/>
          <a:lstStyle/>
          <a:p>
            <a:pPr marL="457200" lvl="1" indent="0">
              <a:buNone/>
            </a:pPr>
            <a:r>
              <a:rPr lang="en-US" sz="2800" b="1" i="1" dirty="0">
                <a:solidFill>
                  <a:schemeClr val="tx1"/>
                </a:solidFill>
                <a:ea typeface="Calibri"/>
                <a:cs typeface="Times New Roman"/>
              </a:rPr>
              <a:t>Dr. Maryna </a:t>
            </a:r>
            <a:r>
              <a:rPr lang="en-US" sz="2800" b="1" i="1" dirty="0" err="1">
                <a:solidFill>
                  <a:schemeClr val="tx1"/>
                </a:solidFill>
                <a:ea typeface="Calibri"/>
                <a:cs typeface="Times New Roman"/>
              </a:rPr>
              <a:t>Petrasheuskaya</a:t>
            </a:r>
            <a:r>
              <a:rPr lang="en-US" sz="2800" b="1" i="1" dirty="0">
                <a:solidFill>
                  <a:schemeClr val="tx1"/>
                </a:solidFill>
                <a:ea typeface="Calibri"/>
                <a:cs typeface="Times New Roman"/>
              </a:rPr>
              <a:t> DDS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i="1" dirty="0">
                <a:solidFill>
                  <a:schemeClr val="tx1"/>
                </a:solidFill>
                <a:ea typeface="Calibri"/>
                <a:cs typeface="Times New Roman"/>
              </a:rPr>
              <a:t>	    	Associate Dental Director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i="1" dirty="0">
                <a:solidFill>
                  <a:schemeClr val="tx1"/>
                </a:solidFill>
                <a:ea typeface="Calibri"/>
                <a:cs typeface="Times New Roman"/>
              </a:rPr>
              <a:t>           	Community Health Net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953995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34290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Importance of credible data:</a:t>
            </a:r>
            <a:br>
              <a:rPr lang="en-US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How to learn from your mistakes</a:t>
            </a:r>
            <a:br>
              <a:rPr lang="en-US" dirty="0">
                <a:solidFill>
                  <a:schemeClr val="tx2">
                    <a:lumMod val="50000"/>
                  </a:schemeClr>
                </a:solidFill>
              </a:rPr>
            </a:b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495800"/>
            <a:ext cx="6400800" cy="1752600"/>
          </a:xfrm>
        </p:spPr>
        <p:txBody>
          <a:bodyPr/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Dr. Maryna Petrasheuskaya DDS</a:t>
            </a:r>
          </a:p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Community Health Net </a:t>
            </a:r>
          </a:p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Associate Dental Director </a:t>
            </a:r>
          </a:p>
        </p:txBody>
      </p:sp>
      <p:pic>
        <p:nvPicPr>
          <p:cNvPr id="2050" name="Picture 2" descr="C:\Users\petrasheuskaym\AppData\Local\Microsoft\Windows\Temporary Internet Files\Content.IE5\B4DISEMR\FB_IMG_14756024741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59327"/>
            <a:ext cx="5417128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802995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Who We Are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352800"/>
            <a:ext cx="8229600" cy="2895600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dirty="0"/>
              <a:t>Community Health Net Founded in 1985</a:t>
            </a:r>
          </a:p>
          <a:p>
            <a:pPr algn="just"/>
            <a:r>
              <a:rPr lang="en-US" dirty="0"/>
              <a:t>FQHC </a:t>
            </a:r>
          </a:p>
          <a:p>
            <a:pPr algn="just"/>
            <a:r>
              <a:rPr lang="en-US" dirty="0"/>
              <a:t>Provide medical, dental and vision services</a:t>
            </a:r>
          </a:p>
          <a:p>
            <a:pPr algn="just"/>
            <a:r>
              <a:rPr lang="en-US" dirty="0"/>
              <a:t>Pharmacy on site</a:t>
            </a:r>
          </a:p>
          <a:p>
            <a:pPr algn="just"/>
            <a:r>
              <a:rPr lang="en-US" dirty="0"/>
              <a:t>Recently opened school-based office 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482436"/>
            <a:ext cx="3736975" cy="110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504535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Who We Are:</a:t>
            </a:r>
            <a:br>
              <a:rPr lang="en-US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Dental Department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/>
              <a:t>4 dental offices in Erie PA</a:t>
            </a:r>
          </a:p>
          <a:p>
            <a:pPr algn="just"/>
            <a:r>
              <a:rPr lang="en-US" dirty="0"/>
              <a:t>One office in the same building with Medical Department</a:t>
            </a:r>
          </a:p>
          <a:p>
            <a:pPr algn="just"/>
            <a:r>
              <a:rPr lang="en-US" dirty="0"/>
              <a:t>Oral surgery focused office</a:t>
            </a:r>
          </a:p>
          <a:p>
            <a:pPr algn="just"/>
            <a:r>
              <a:rPr lang="en-US" dirty="0"/>
              <a:t>Open 7 days a week</a:t>
            </a:r>
          </a:p>
          <a:p>
            <a:pPr algn="just"/>
            <a:r>
              <a:rPr lang="en-US" dirty="0"/>
              <a:t>5 dentists, 3 hygienists, 3 EFDAs, a great team of talented staff </a:t>
            </a:r>
          </a:p>
        </p:txBody>
      </p:sp>
    </p:spTree>
    <p:extLst>
      <p:ext uri="{BB962C8B-B14F-4D97-AF65-F5344CB8AC3E}">
        <p14:creationId xmlns:p14="http://schemas.microsoft.com/office/powerpoint/2010/main" val="28517124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644" y="540938"/>
            <a:ext cx="8124825" cy="851975"/>
          </a:xfrm>
        </p:spPr>
        <p:txBody>
          <a:bodyPr/>
          <a:lstStyle/>
          <a:p>
            <a:pPr algn="ctr"/>
            <a:r>
              <a:rPr lang="en-US" sz="6600" dirty="0"/>
              <a:t>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19644" y="1392913"/>
            <a:ext cx="8724356" cy="406491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000" dirty="0"/>
          </a:p>
          <a:p>
            <a:pPr marL="0" indent="0">
              <a:buNone/>
            </a:pPr>
            <a:r>
              <a:rPr lang="en-US" sz="3600" dirty="0"/>
              <a:t>Many of the programs in this initiative have not only strengthened their </a:t>
            </a:r>
            <a:r>
              <a:rPr lang="en-US" sz="3600" u="sng" dirty="0"/>
              <a:t>financial situations</a:t>
            </a:r>
            <a:r>
              <a:rPr lang="en-US" sz="3600" dirty="0"/>
              <a:t>, but have also </a:t>
            </a:r>
            <a:r>
              <a:rPr lang="en-US" sz="3600" u="sng" dirty="0"/>
              <a:t>increased access</a:t>
            </a:r>
            <a:r>
              <a:rPr lang="en-US" sz="3600" dirty="0"/>
              <a:t>, all while maintaining </a:t>
            </a:r>
            <a:r>
              <a:rPr lang="en-US" sz="3600" u="sng" dirty="0"/>
              <a:t>quality excellence </a:t>
            </a:r>
            <a:r>
              <a:rPr lang="en-US" sz="3600" dirty="0"/>
              <a:t>in dentistry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878463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Who We Are 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962400"/>
            <a:ext cx="2362200" cy="1703189"/>
          </a:xfrm>
        </p:spPr>
      </p:pic>
      <p:pic>
        <p:nvPicPr>
          <p:cNvPr id="10" name="Content Placeholder 9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214092" y="3643908"/>
            <a:ext cx="2747169" cy="2012554"/>
          </a:xfr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724891"/>
            <a:ext cx="2019300" cy="17526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3733800"/>
            <a:ext cx="2209800" cy="20574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0047" y="200891"/>
            <a:ext cx="2313571" cy="3048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1371600"/>
            <a:ext cx="1427250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5725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Collaboration with DentaQuest Institute and Safety Net Solutions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/>
              <a:t>Received technical assistance in 2014</a:t>
            </a:r>
          </a:p>
          <a:p>
            <a:pPr algn="just"/>
            <a:r>
              <a:rPr lang="en-US" dirty="0"/>
              <a:t>Multiple opportunities for improvement were identified </a:t>
            </a:r>
          </a:p>
          <a:p>
            <a:r>
              <a:rPr lang="en-US" dirty="0"/>
              <a:t>Areas include: finance, provider productivity, data tracking and reporting, quality measurement</a:t>
            </a:r>
          </a:p>
        </p:txBody>
      </p:sp>
    </p:spTree>
    <p:extLst>
      <p:ext uri="{BB962C8B-B14F-4D97-AF65-F5344CB8AC3E}">
        <p14:creationId xmlns:p14="http://schemas.microsoft.com/office/powerpoint/2010/main" val="12024121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Data Tracking and Reporting:</a:t>
            </a:r>
            <a:br>
              <a:rPr lang="en-US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Great Start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/>
              <a:t>Treatment plan completion rate</a:t>
            </a:r>
          </a:p>
          <a:p>
            <a:pPr algn="just"/>
            <a:r>
              <a:rPr lang="en-US" dirty="0"/>
              <a:t>Broken appointments number</a:t>
            </a:r>
          </a:p>
          <a:p>
            <a:pPr algn="just"/>
            <a:r>
              <a:rPr lang="en-US" dirty="0"/>
              <a:t>Emergency visits tracking </a:t>
            </a:r>
          </a:p>
          <a:p>
            <a:r>
              <a:rPr lang="en-US" dirty="0"/>
              <a:t>Implementing of Dental Dashboard in progress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197561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Broken Appointments Rate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n-US" dirty="0"/>
              <a:t>When something is too good to be true, it definitely is! </a:t>
            </a:r>
          </a:p>
          <a:p>
            <a:pPr algn="just"/>
            <a:r>
              <a:rPr lang="en-US" dirty="0"/>
              <a:t>Reported </a:t>
            </a:r>
            <a:r>
              <a:rPr lang="en-US" dirty="0">
                <a:solidFill>
                  <a:srgbClr val="FF0000"/>
                </a:solidFill>
              </a:rPr>
              <a:t>2%</a:t>
            </a:r>
            <a:r>
              <a:rPr lang="en-US" dirty="0"/>
              <a:t> no show rate to SNS</a:t>
            </a:r>
          </a:p>
          <a:p>
            <a:r>
              <a:rPr lang="en-US" dirty="0"/>
              <a:t>Dig deeper: no system was in place to correctly track and report broken appointments </a:t>
            </a:r>
          </a:p>
          <a:p>
            <a:r>
              <a:rPr lang="en-US" dirty="0"/>
              <a:t>Highlighted but not completed in </a:t>
            </a:r>
            <a:r>
              <a:rPr lang="en-US" dirty="0" err="1"/>
              <a:t>Dentrix</a:t>
            </a:r>
            <a:r>
              <a:rPr lang="en-US" dirty="0"/>
              <a:t> software </a:t>
            </a:r>
          </a:p>
          <a:p>
            <a:pPr algn="just"/>
            <a:r>
              <a:rPr lang="en-US" dirty="0"/>
              <a:t>Real rate is around 30-35% at this time </a:t>
            </a:r>
          </a:p>
        </p:txBody>
      </p:sp>
    </p:spTree>
    <p:extLst>
      <p:ext uri="{BB962C8B-B14F-4D97-AF65-F5344CB8AC3E}">
        <p14:creationId xmlns:p14="http://schemas.microsoft.com/office/powerpoint/2010/main" val="83737883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Start from Scratch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New broken appointment and emergency visit policy in the works</a:t>
            </a:r>
          </a:p>
          <a:p>
            <a:pPr algn="just"/>
            <a:r>
              <a:rPr lang="en-US" dirty="0"/>
              <a:t>Every patient is allowed 3 missed appointments per calendar year. After the 3</a:t>
            </a:r>
            <a:r>
              <a:rPr lang="en-US" baseline="30000" dirty="0"/>
              <a:t>rd</a:t>
            </a:r>
            <a:r>
              <a:rPr lang="en-US" dirty="0"/>
              <a:t> one they can get on a same day sit-and-wait list, no more then 5 slots per day. Emergency care is provided</a:t>
            </a:r>
          </a:p>
          <a:p>
            <a:pPr algn="just"/>
            <a:r>
              <a:rPr lang="en-US" dirty="0"/>
              <a:t>20 min late considered a no-show and 24 hour notice for cancellation required </a:t>
            </a:r>
          </a:p>
          <a:p>
            <a:r>
              <a:rPr lang="en-US" dirty="0"/>
              <a:t>No-show families won’t be able to schedule future appointments together </a:t>
            </a:r>
          </a:p>
        </p:txBody>
      </p:sp>
    </p:spTree>
    <p:extLst>
      <p:ext uri="{BB962C8B-B14F-4D97-AF65-F5344CB8AC3E}">
        <p14:creationId xmlns:p14="http://schemas.microsoft.com/office/powerpoint/2010/main" val="213740156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New Tracking and Monitoring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Complete the appointment in </a:t>
            </a:r>
            <a:r>
              <a:rPr lang="en-US" dirty="0" err="1"/>
              <a:t>Dentrix</a:t>
            </a:r>
            <a:r>
              <a:rPr lang="en-US" dirty="0"/>
              <a:t> EHR as a “no-show”</a:t>
            </a:r>
          </a:p>
          <a:p>
            <a:r>
              <a:rPr lang="en-US" dirty="0"/>
              <a:t>Run reports on a regular basis and find opportunities for improvement </a:t>
            </a:r>
          </a:p>
          <a:p>
            <a:r>
              <a:rPr lang="en-US" dirty="0"/>
              <a:t>Everyone is responsible for implementing the policy: both clinical staff, office staff, providers, leadership</a:t>
            </a:r>
          </a:p>
          <a:p>
            <a:r>
              <a:rPr lang="en-US" dirty="0"/>
              <a:t>Barriers: difficulties with transportation, no access </a:t>
            </a:r>
            <a:r>
              <a:rPr lang="en-US"/>
              <a:t>to phones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55324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Opportunities for Improvement:</a:t>
            </a:r>
            <a:br>
              <a:rPr lang="en-US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New Emergency Visit Policy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r>
              <a:rPr lang="en-US" dirty="0"/>
              <a:t>Difference between Urgent and Emergent situation</a:t>
            </a:r>
          </a:p>
          <a:p>
            <a:r>
              <a:rPr lang="en-US" dirty="0"/>
              <a:t>Swelling, trauma, uncontrolled bleeding, problems related to recent dental treatment at the office – Emergency</a:t>
            </a:r>
          </a:p>
          <a:p>
            <a:r>
              <a:rPr lang="en-US" dirty="0"/>
              <a:t>Fractured restoration, dull pain lasting for weeks, denture adjustments – Urgent </a:t>
            </a:r>
          </a:p>
          <a:p>
            <a:pPr algn="just"/>
            <a:r>
              <a:rPr lang="en-US" dirty="0"/>
              <a:t>Patients are not scheduled at the time of emergency appointment for the follow up, must call the office in 2-3 days </a:t>
            </a:r>
          </a:p>
          <a:p>
            <a:r>
              <a:rPr lang="en-US" dirty="0"/>
              <a:t>All necessary treatment must be provided at the time of appointment, not just medications refills/prescriptions  </a:t>
            </a:r>
          </a:p>
        </p:txBody>
      </p:sp>
    </p:spTree>
    <p:extLst>
      <p:ext uri="{BB962C8B-B14F-4D97-AF65-F5344CB8AC3E}">
        <p14:creationId xmlns:p14="http://schemas.microsoft.com/office/powerpoint/2010/main" val="175052304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Opportunities for Improvement:</a:t>
            </a:r>
            <a:br>
              <a:rPr lang="en-US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New Emergency Visit Policy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Every urgent patient will be encouraged to stay for comprehensive exam at the time of the visit </a:t>
            </a:r>
          </a:p>
          <a:p>
            <a:r>
              <a:rPr lang="en-US" dirty="0"/>
              <a:t>Barrier: patients seeking narcotics, multiple emergency visits without receiving recommended definitive treatment, broken appointments after emergency visit when patient feels better </a:t>
            </a:r>
          </a:p>
        </p:txBody>
      </p:sp>
    </p:spTree>
    <p:extLst>
      <p:ext uri="{BB962C8B-B14F-4D97-AF65-F5344CB8AC3E}">
        <p14:creationId xmlns:p14="http://schemas.microsoft.com/office/powerpoint/2010/main" val="161257749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77962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Thank you for your attention!</a:t>
            </a:r>
            <a:br>
              <a:rPr lang="en-US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Come visit us in beautiful Erie PA</a:t>
            </a:r>
            <a:br>
              <a:rPr lang="en-US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and  enjoy the best sunsets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286000"/>
            <a:ext cx="6213872" cy="3611563"/>
          </a:xfrm>
        </p:spPr>
      </p:pic>
    </p:spTree>
    <p:extLst>
      <p:ext uri="{BB962C8B-B14F-4D97-AF65-F5344CB8AC3E}">
        <p14:creationId xmlns:p14="http://schemas.microsoft.com/office/powerpoint/2010/main" val="230552600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551" y="750488"/>
            <a:ext cx="9172574" cy="851975"/>
          </a:xfrm>
        </p:spPr>
        <p:txBody>
          <a:bodyPr/>
          <a:lstStyle/>
          <a:p>
            <a:pPr algn="ctr"/>
            <a:r>
              <a:rPr lang="en-US" sz="4000" dirty="0"/>
              <a:t>A Better Bottom Line &amp;</a:t>
            </a:r>
            <a:br>
              <a:rPr lang="en-US" sz="4000" dirty="0"/>
            </a:br>
            <a:r>
              <a:rPr lang="en-US" sz="4000" dirty="0"/>
              <a:t>Increased Patient Satisfaction</a:t>
            </a:r>
            <a:r>
              <a:rPr lang="en-US" dirty="0"/>
              <a:t> 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72044" y="2353269"/>
            <a:ext cx="6870700" cy="2805113"/>
          </a:xfrm>
        </p:spPr>
        <p:txBody>
          <a:bodyPr/>
          <a:lstStyle/>
          <a:p>
            <a:pPr marL="457200" lvl="1" indent="0">
              <a:buNone/>
            </a:pPr>
            <a:r>
              <a:rPr lang="en-US" sz="2800" b="1" i="1" dirty="0">
                <a:solidFill>
                  <a:schemeClr val="tx1"/>
                </a:solidFill>
              </a:rPr>
              <a:t>	Bev Myers</a:t>
            </a:r>
            <a:br>
              <a:rPr lang="en-US" sz="2800" b="1" i="1" dirty="0">
                <a:solidFill>
                  <a:schemeClr val="tx1"/>
                </a:solidFill>
              </a:rPr>
            </a:br>
            <a:r>
              <a:rPr lang="en-US" sz="2800" b="1" i="1" dirty="0">
                <a:solidFill>
                  <a:schemeClr val="tx1"/>
                </a:solidFill>
              </a:rPr>
              <a:t>	Director of Dental Care Services</a:t>
            </a:r>
          </a:p>
          <a:p>
            <a:pPr marL="457200" lvl="1" indent="0">
              <a:buNone/>
            </a:pPr>
            <a:r>
              <a:rPr lang="en-US" sz="2800" b="1" i="1" dirty="0">
                <a:solidFill>
                  <a:schemeClr val="tx1"/>
                </a:solidFill>
              </a:rPr>
              <a:t>	Keystone Dental Care</a:t>
            </a:r>
            <a:endParaRPr lang="en-US" sz="2800" b="1" i="1" dirty="0">
              <a:solidFill>
                <a:schemeClr val="tx1"/>
              </a:solidFill>
              <a:ea typeface="Calibri"/>
              <a:cs typeface="Times New Roman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13515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 bwMode="auto">
          <a:xfrm>
            <a:off x="419100" y="465138"/>
            <a:ext cx="6870700" cy="8509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3600">
                <a:solidFill>
                  <a:srgbClr val="A6C02A"/>
                </a:solidFill>
                <a:latin typeface="Arial" pitchFamily="34" charset="0"/>
                <a:cs typeface="Arial" pitchFamily="34" charset="0"/>
              </a:rPr>
              <a:t>Who We Are</a:t>
            </a:r>
            <a:endParaRPr lang="en-US" altLang="en-US">
              <a:latin typeface="Calibri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19100" y="1393825"/>
            <a:ext cx="8096250" cy="3722688"/>
          </a:xfrm>
        </p:spPr>
        <p:txBody>
          <a:bodyPr rtlCol="0"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>
                <a:ea typeface="+mn-ea"/>
              </a:rPr>
              <a:t>Safety Net Solutions (SNS) is a program of the DentaQuest Institute (DQI)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–"/>
              <a:defRPr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</a:rPr>
              <a:t>DQI is part of the DentaQuest Enterprise whose mission is to 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</a:rPr>
              <a:t>improve the oral health of all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ea typeface="+mn-ea"/>
            </a:endParaRPr>
          </a:p>
          <a:p>
            <a:pPr lvl="1" eaLnBrk="1" fontAlgn="auto" hangingPunct="1">
              <a:spcAft>
                <a:spcPts val="0"/>
              </a:spcAft>
              <a:buFont typeface="Arial"/>
              <a:buChar char="–"/>
              <a:defRPr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</a:rPr>
              <a:t>DQI is an improvement organization focused on creating an effective and efficient oral health care delivery system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>
                <a:ea typeface="+mn-ea"/>
              </a:rPr>
              <a:t>SNS provides practice management technical assistance consulting to safety net dental programs helping them achieve their goals in areas such as </a:t>
            </a:r>
            <a:r>
              <a:rPr lang="en-US" u="sng" dirty="0">
                <a:ea typeface="+mn-ea"/>
              </a:rPr>
              <a:t>increased access, strengthened financial viability, and improved quality outcomes</a:t>
            </a:r>
            <a:endParaRPr lang="en-US" dirty="0">
              <a:ea typeface="+mn-ea"/>
            </a:endParaRP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en-US" dirty="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82513953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57261694"/>
              </p:ext>
            </p:extLst>
          </p:nvPr>
        </p:nvGraphicFramePr>
        <p:xfrm>
          <a:off x="209550" y="704866"/>
          <a:ext cx="8858250" cy="4744871"/>
        </p:xfrm>
        <a:graphic>
          <a:graphicData uri="http://schemas.openxmlformats.org/drawingml/2006/table">
            <a:tbl>
              <a:tblPr/>
              <a:tblGrid>
                <a:gridCol w="16102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695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964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484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335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7875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542" marR="5542" marT="554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July 2011 - Dec 2011</a:t>
                      </a:r>
                    </a:p>
                  </a:txBody>
                  <a:tcPr marL="5542" marR="5542" marT="55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January 2014 - June 2014</a:t>
                      </a:r>
                    </a:p>
                  </a:txBody>
                  <a:tcPr marL="5542" marR="5542" marT="55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January 2016 - June 2016</a:t>
                      </a:r>
                    </a:p>
                  </a:txBody>
                  <a:tcPr marL="5542" marR="5542" marT="55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2016</a:t>
                      </a:r>
                    </a:p>
                  </a:txBody>
                  <a:tcPr marL="5542" marR="5542" marT="55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795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542" marR="5542" marT="554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Baseline</a:t>
                      </a:r>
                    </a:p>
                  </a:txBody>
                  <a:tcPr marL="5542" marR="5542" marT="55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 Months</a:t>
                      </a:r>
                    </a:p>
                  </a:txBody>
                  <a:tcPr marL="5542" marR="5542" marT="55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 Months</a:t>
                      </a:r>
                    </a:p>
                  </a:txBody>
                  <a:tcPr marL="5542" marR="5542" marT="55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Increase/Decrease over Baseline</a:t>
                      </a:r>
                    </a:p>
                  </a:txBody>
                  <a:tcPr marL="5542" marR="5542" marT="55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875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Visits</a:t>
                      </a:r>
                    </a:p>
                  </a:txBody>
                  <a:tcPr marL="5542" marR="5542" marT="554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9,205</a:t>
                      </a:r>
                    </a:p>
                  </a:txBody>
                  <a:tcPr marL="5542" marR="5542" marT="55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10,339</a:t>
                      </a:r>
                    </a:p>
                  </a:txBody>
                  <a:tcPr marL="5542" marR="5542" marT="55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11,860</a:t>
                      </a:r>
                    </a:p>
                  </a:txBody>
                  <a:tcPr marL="5542" marR="5542" marT="55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2,655</a:t>
                      </a:r>
                    </a:p>
                  </a:txBody>
                  <a:tcPr marL="5542" marR="5542" marT="55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875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Revenue per Visit</a:t>
                      </a:r>
                    </a:p>
                  </a:txBody>
                  <a:tcPr marL="5542" marR="5542" marT="554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$137.83 </a:t>
                      </a:r>
                    </a:p>
                  </a:txBody>
                  <a:tcPr marL="5542" marR="5542" marT="55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$140.31 </a:t>
                      </a:r>
                    </a:p>
                  </a:txBody>
                  <a:tcPr marL="5542" marR="5542" marT="55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$277.07 </a:t>
                      </a:r>
                    </a:p>
                  </a:txBody>
                  <a:tcPr marL="5542" marR="5542" marT="55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139.24</a:t>
                      </a:r>
                    </a:p>
                  </a:txBody>
                  <a:tcPr marL="5542" marR="5542" marT="55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875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Cost per Visit</a:t>
                      </a:r>
                    </a:p>
                  </a:txBody>
                  <a:tcPr marL="5542" marR="5542" marT="554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$160.84 </a:t>
                      </a:r>
                    </a:p>
                  </a:txBody>
                  <a:tcPr marL="5542" marR="5542" marT="55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$161.27 </a:t>
                      </a:r>
                    </a:p>
                  </a:txBody>
                  <a:tcPr marL="5542" marR="5542" marT="55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$305.03 </a:t>
                      </a:r>
                    </a:p>
                  </a:txBody>
                  <a:tcPr marL="5542" marR="5542" marT="55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144.19</a:t>
                      </a:r>
                    </a:p>
                  </a:txBody>
                  <a:tcPr marL="5542" marR="5542" marT="55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875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Unduplicated Patients</a:t>
                      </a:r>
                    </a:p>
                  </a:txBody>
                  <a:tcPr marL="5542" marR="5542" marT="554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3,000</a:t>
                      </a:r>
                    </a:p>
                  </a:txBody>
                  <a:tcPr marL="5542" marR="5542" marT="55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5,575</a:t>
                      </a:r>
                    </a:p>
                  </a:txBody>
                  <a:tcPr marL="5542" marR="5542" marT="55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7,005</a:t>
                      </a:r>
                    </a:p>
                  </a:txBody>
                  <a:tcPr marL="5542" marR="5542" marT="55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4,005</a:t>
                      </a:r>
                    </a:p>
                  </a:txBody>
                  <a:tcPr marL="5542" marR="5542" marT="55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875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New Patients</a:t>
                      </a:r>
                    </a:p>
                  </a:txBody>
                  <a:tcPr marL="5542" marR="5542" marT="554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900</a:t>
                      </a:r>
                    </a:p>
                  </a:txBody>
                  <a:tcPr marL="5542" marR="5542" marT="55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776</a:t>
                      </a:r>
                    </a:p>
                  </a:txBody>
                  <a:tcPr marL="5542" marR="5542" marT="55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1,777</a:t>
                      </a:r>
                    </a:p>
                  </a:txBody>
                  <a:tcPr marL="5542" marR="5542" marT="55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877</a:t>
                      </a:r>
                    </a:p>
                  </a:txBody>
                  <a:tcPr marL="5542" marR="5542" marT="55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875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Transactions</a:t>
                      </a:r>
                    </a:p>
                  </a:txBody>
                  <a:tcPr marL="5542" marR="5542" marT="554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20,063</a:t>
                      </a:r>
                    </a:p>
                  </a:txBody>
                  <a:tcPr marL="5542" marR="5542" marT="55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24,349</a:t>
                      </a:r>
                    </a:p>
                  </a:txBody>
                  <a:tcPr marL="5542" marR="5542" marT="55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36,586</a:t>
                      </a:r>
                    </a:p>
                  </a:txBody>
                  <a:tcPr marL="5542" marR="5542" marT="55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16,523</a:t>
                      </a:r>
                    </a:p>
                  </a:txBody>
                  <a:tcPr marL="5542" marR="5542" marT="55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875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 Show</a:t>
                      </a:r>
                    </a:p>
                  </a:txBody>
                  <a:tcPr marL="5542" marR="5542" marT="554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22%</a:t>
                      </a:r>
                    </a:p>
                  </a:txBody>
                  <a:tcPr marL="5542" marR="5542" marT="55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15%</a:t>
                      </a:r>
                    </a:p>
                  </a:txBody>
                  <a:tcPr marL="5542" marR="5542" marT="55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12.06%</a:t>
                      </a:r>
                    </a:p>
                  </a:txBody>
                  <a:tcPr marL="5542" marR="5542" marT="55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-9.94%</a:t>
                      </a:r>
                    </a:p>
                  </a:txBody>
                  <a:tcPr marL="5542" marR="5542" marT="55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7875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FTE Providers</a:t>
                      </a:r>
                    </a:p>
                  </a:txBody>
                  <a:tcPr marL="5542" marR="5542" marT="554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5542" marR="5542" marT="55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5542" marR="5542" marT="55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9.75</a:t>
                      </a:r>
                    </a:p>
                  </a:txBody>
                  <a:tcPr marL="5542" marR="5542" marT="55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-1.25</a:t>
                      </a:r>
                    </a:p>
                  </a:txBody>
                  <a:tcPr marL="5542" marR="5542" marT="55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7875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Complete TX</a:t>
                      </a:r>
                    </a:p>
                  </a:txBody>
                  <a:tcPr marL="5542" marR="5542" marT="554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n/a</a:t>
                      </a:r>
                    </a:p>
                  </a:txBody>
                  <a:tcPr marL="5542" marR="5542" marT="55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988</a:t>
                      </a:r>
                    </a:p>
                  </a:txBody>
                  <a:tcPr marL="5542" marR="5542" marT="55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1,102</a:t>
                      </a:r>
                    </a:p>
                  </a:txBody>
                  <a:tcPr marL="5542" marR="5542" marT="55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114</a:t>
                      </a:r>
                    </a:p>
                  </a:txBody>
                  <a:tcPr marL="5542" marR="5542" marT="55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7875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Under 21 Sealants</a:t>
                      </a:r>
                    </a:p>
                  </a:txBody>
                  <a:tcPr marL="5542" marR="5542" marT="554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n/a</a:t>
                      </a:r>
                    </a:p>
                  </a:txBody>
                  <a:tcPr marL="5542" marR="5542" marT="55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272</a:t>
                      </a:r>
                    </a:p>
                  </a:txBody>
                  <a:tcPr marL="5542" marR="5542" marT="55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404</a:t>
                      </a:r>
                    </a:p>
                  </a:txBody>
                  <a:tcPr marL="5542" marR="5542" marT="55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132</a:t>
                      </a:r>
                    </a:p>
                  </a:txBody>
                  <a:tcPr marL="5542" marR="5542" marT="55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8769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Sealants </a:t>
                      </a:r>
                    </a:p>
                  </a:txBody>
                  <a:tcPr marL="5542" marR="5542" marT="554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1,520</a:t>
                      </a:r>
                    </a:p>
                  </a:txBody>
                  <a:tcPr marL="5542" marR="5542" marT="55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1,168</a:t>
                      </a:r>
                    </a:p>
                  </a:txBody>
                  <a:tcPr marL="5542" marR="5542" marT="55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1,513</a:t>
                      </a:r>
                    </a:p>
                  </a:txBody>
                  <a:tcPr marL="5542" marR="5542" marT="55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-7</a:t>
                      </a:r>
                    </a:p>
                  </a:txBody>
                  <a:tcPr marL="5542" marR="5542" marT="55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78758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42" marR="5542" marT="554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42" marR="5542" marT="554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42" marR="5542" marT="554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42" marR="5542" marT="554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42" marR="5542" marT="554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78758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Safety Net Recommendations </a:t>
                      </a:r>
                    </a:p>
                  </a:txBody>
                  <a:tcPr marL="5542" marR="5542" marT="55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42" marR="5542" marT="55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42" marR="5542" marT="55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42" marR="5542" marT="55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78758"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42" marR="5542" marT="55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42" marR="5542" marT="55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42" marR="5542" marT="55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42" marR="5542" marT="55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42" marR="5542" marT="55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78758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March 2012 Recommendations on No-shows</a:t>
                      </a:r>
                    </a:p>
                  </a:txBody>
                  <a:tcPr marL="5542" marR="5542" marT="55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42" marR="5542" marT="55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42" marR="5542" marT="55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42" marR="5542" marT="55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14919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*Get tough with no-shows, create culture of accountability</a:t>
                      </a:r>
                    </a:p>
                  </a:txBody>
                  <a:tcPr marL="5542" marR="5542" marT="55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42" marR="5542" marT="55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42" marR="5542" marT="55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323554"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* The goal is to create a family practice of patients who understand the value Keystone Dental represents and are willing to play by the rules</a:t>
                      </a:r>
                    </a:p>
                  </a:txBody>
                  <a:tcPr marL="5542" marR="5542" marT="55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78758"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*Place repeat offenders on a same-day call basis rather than discharging them from the practice.</a:t>
                      </a:r>
                    </a:p>
                  </a:txBody>
                  <a:tcPr marL="5542" marR="5542" marT="55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42" marR="5542" marT="55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78758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March 2012 Other Recommendations</a:t>
                      </a:r>
                    </a:p>
                  </a:txBody>
                  <a:tcPr marL="5542" marR="5542" marT="55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42" marR="5542" marT="55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42" marR="5542" marT="55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42" marR="5542" marT="55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78758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*Quadrant dentistry should be the standard of care at Keystone Dental.</a:t>
                      </a:r>
                    </a:p>
                  </a:txBody>
                  <a:tcPr marL="5542" marR="5542" marT="55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42" marR="5542" marT="55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42" marR="5542" marT="55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78758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*Emergency patients should receive definitive care.</a:t>
                      </a:r>
                    </a:p>
                  </a:txBody>
                  <a:tcPr marL="5542" marR="5542" marT="55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42" marR="5542" marT="55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42" marR="5542" marT="55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636247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Title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4000" dirty="0">
                <a:solidFill>
                  <a:srgbClr val="A6C02A"/>
                </a:solidFill>
                <a:latin typeface="Calibri" pitchFamily="34" charset="0"/>
                <a:cs typeface="Arial" pitchFamily="34" charset="0"/>
              </a:rPr>
              <a:t>Contact Information</a:t>
            </a:r>
            <a:endParaRPr lang="en-US" altLang="en-US" sz="4000" dirty="0">
              <a:latin typeface="+mn-lt"/>
              <a:cs typeface="Arial" pitchFamily="34" charset="0"/>
            </a:endParaRPr>
          </a:p>
        </p:txBody>
      </p:sp>
      <p:sp>
        <p:nvSpPr>
          <p:cNvPr id="108547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 eaLnBrk="1" hangingPunct="1">
              <a:buFont typeface="Arial" pitchFamily="34" charset="0"/>
              <a:buNone/>
            </a:pPr>
            <a:r>
              <a:rPr lang="en-US" altLang="en-US" dirty="0">
                <a:latin typeface="Calibri" pitchFamily="34" charset="0"/>
                <a:cs typeface="Calibri" pitchFamily="34" charset="0"/>
              </a:rPr>
              <a:t>Caroline Darcy</a:t>
            </a:r>
          </a:p>
          <a:p>
            <a:pPr marL="0" indent="0" eaLnBrk="1" hangingPunct="1">
              <a:buFont typeface="Arial" pitchFamily="34" charset="0"/>
              <a:buNone/>
            </a:pPr>
            <a:r>
              <a:rPr lang="en-US" altLang="en-US" dirty="0">
                <a:latin typeface="Calibri" pitchFamily="34" charset="0"/>
                <a:cs typeface="Calibri" pitchFamily="34" charset="0"/>
              </a:rPr>
              <a:t>SNS Project Manager, Technical Assistance</a:t>
            </a:r>
          </a:p>
          <a:p>
            <a:pPr marL="0" indent="0" eaLnBrk="1" hangingPunct="1">
              <a:buFont typeface="Arial" pitchFamily="34" charset="0"/>
              <a:buNone/>
            </a:pPr>
            <a:r>
              <a:rPr lang="en-US" altLang="en-US" dirty="0">
                <a:latin typeface="Calibri" pitchFamily="34" charset="0"/>
                <a:cs typeface="Calibri" pitchFamily="34" charset="0"/>
              </a:rPr>
              <a:t>Ph. 508-329-2412</a:t>
            </a:r>
          </a:p>
          <a:p>
            <a:pPr marL="0" indent="0" eaLnBrk="1" hangingPunct="1">
              <a:buFont typeface="Arial" pitchFamily="34" charset="0"/>
              <a:buNone/>
            </a:pPr>
            <a:r>
              <a:rPr lang="en-US" altLang="en-US" dirty="0">
                <a:latin typeface="Calibri" pitchFamily="34" charset="0"/>
                <a:cs typeface="Calibri" pitchFamily="34" charset="0"/>
                <a:hlinkClick r:id="rId2"/>
              </a:rPr>
              <a:t>Caroline.Darcy@Dentaquestinstitute.org</a:t>
            </a:r>
            <a:endParaRPr lang="en-US" altLang="en-US" dirty="0">
              <a:latin typeface="Calibri" pitchFamily="34" charset="0"/>
              <a:cs typeface="Calibri" pitchFamily="34" charset="0"/>
            </a:endParaRPr>
          </a:p>
          <a:p>
            <a:pPr marL="0" indent="0" eaLnBrk="1" hangingPunct="1">
              <a:buFont typeface="Arial" pitchFamily="34" charset="0"/>
              <a:buNone/>
            </a:pPr>
            <a:r>
              <a:rPr lang="en-US" altLang="en-US" dirty="0">
                <a:latin typeface="Calibri" pitchFamily="34" charset="0"/>
                <a:cs typeface="Calibri" pitchFamily="34" charset="0"/>
              </a:rPr>
              <a:t>Additional Resources:</a:t>
            </a:r>
          </a:p>
          <a:p>
            <a:pPr marL="0" indent="0" eaLnBrk="1" hangingPunct="1">
              <a:buFont typeface="Arial" pitchFamily="34" charset="0"/>
              <a:buNone/>
            </a:pPr>
            <a:r>
              <a:rPr lang="en-US" altLang="en-US" dirty="0">
                <a:latin typeface="Calibri" pitchFamily="34" charset="0"/>
                <a:cs typeface="Calibri" pitchFamily="34" charset="0"/>
                <a:hlinkClick r:id="rId3"/>
              </a:rPr>
              <a:t>www.dentaquestinstitute.org</a:t>
            </a:r>
            <a:endParaRPr lang="en-US" altLang="en-US" dirty="0">
              <a:latin typeface="Calibri" pitchFamily="34" charset="0"/>
              <a:cs typeface="Calibri" pitchFamily="34" charset="0"/>
            </a:endParaRPr>
          </a:p>
          <a:p>
            <a:pPr marL="0" indent="0" eaLnBrk="1" hangingPunct="1">
              <a:buFont typeface="Arial" pitchFamily="34" charset="0"/>
              <a:buNone/>
            </a:pPr>
            <a:endParaRPr lang="en-US" altLang="en-US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9967035"/>
      </p:ext>
    </p:extLst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2"/>
          <p:cNvSpPr>
            <a:spLocks noChangeArrowheads="1"/>
          </p:cNvSpPr>
          <p:nvPr/>
        </p:nvSpPr>
        <p:spPr bwMode="auto">
          <a:xfrm>
            <a:off x="647700" y="41148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sz="3600" b="1">
              <a:solidFill>
                <a:srgbClr val="0079C1"/>
              </a:solidFill>
              <a:latin typeface="Calibri" pitchFamily="34" charset="0"/>
            </a:endParaRPr>
          </a:p>
        </p:txBody>
      </p:sp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762000" y="3352800"/>
            <a:ext cx="7543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3300" i="1">
                <a:solidFill>
                  <a:srgbClr val="0066FF"/>
                </a:solidFill>
                <a:latin typeface="Calibri" pitchFamily="34" charset="0"/>
              </a:rPr>
              <a:t>Partnering to Strengthen and Preserve 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3300" i="1">
                <a:solidFill>
                  <a:srgbClr val="0066FF"/>
                </a:solidFill>
                <a:latin typeface="Calibri" pitchFamily="34" charset="0"/>
              </a:rPr>
              <a:t>the Oral Health Safety Net</a:t>
            </a:r>
            <a:r>
              <a:rPr lang="en-US" sz="3300" b="1">
                <a:solidFill>
                  <a:srgbClr val="0033CC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69635" name="Text Box 4"/>
          <p:cNvSpPr txBox="1">
            <a:spLocks noChangeArrowheads="1"/>
          </p:cNvSpPr>
          <p:nvPr/>
        </p:nvSpPr>
        <p:spPr bwMode="auto">
          <a:xfrm>
            <a:off x="228600" y="6308725"/>
            <a:ext cx="8915400" cy="3206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>
                <a:solidFill>
                  <a:srgbClr val="0079C1"/>
                </a:solidFill>
                <a:latin typeface="Calibri" pitchFamily="34" charset="0"/>
                <a:ea typeface="ＭＳ Ｐゴシック"/>
                <a:cs typeface="ＭＳ Ｐゴシック"/>
              </a:rPr>
              <a:t>2400 Computer Drive, Westborough, MA 01581 Tel: 508-329-2280  Fax: 508-329-2285</a:t>
            </a:r>
            <a:r>
              <a:rPr lang="en-US" sz="1500">
                <a:solidFill>
                  <a:srgbClr val="0079C1"/>
                </a:solidFill>
                <a:latin typeface="Calibri" pitchFamily="34" charset="0"/>
                <a:ea typeface="ＭＳ Ｐゴシック"/>
                <a:cs typeface="ＭＳ Ｐゴシック"/>
              </a:rPr>
              <a:t>  </a:t>
            </a:r>
            <a:r>
              <a:rPr lang="en-US" sz="1200">
                <a:solidFill>
                  <a:srgbClr val="0079C1"/>
                </a:solidFill>
                <a:latin typeface="Calibri" pitchFamily="34" charset="0"/>
                <a:ea typeface="ＭＳ Ｐゴシック"/>
                <a:cs typeface="ＭＳ Ｐゴシック"/>
              </a:rPr>
              <a:t>www.dentaquestinstitute.org</a:t>
            </a:r>
          </a:p>
        </p:txBody>
      </p:sp>
      <p:pic>
        <p:nvPicPr>
          <p:cNvPr id="38917" name="Picture 5" descr="SNS logo 2009 RGB l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11300" y="808038"/>
            <a:ext cx="57023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544867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89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89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1" dur="indefinite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3" dur="indefinite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Box 2"/>
          <p:cNvSpPr txBox="1">
            <a:spLocks noChangeArrowheads="1"/>
          </p:cNvSpPr>
          <p:nvPr/>
        </p:nvSpPr>
        <p:spPr bwMode="auto">
          <a:xfrm>
            <a:off x="395288" y="4397375"/>
            <a:ext cx="78867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i="1">
                <a:solidFill>
                  <a:srgbClr val="000000"/>
                </a:solidFill>
                <a:latin typeface="Baskerville Old Face" pitchFamily="18" charset="0"/>
                <a:cs typeface="Arial" pitchFamily="34" charset="0"/>
              </a:rPr>
              <a:t>SNS is: (L) Danielle, Laura, Dori, Mark, Da-Nell and Caroline </a:t>
            </a:r>
          </a:p>
        </p:txBody>
      </p:sp>
      <p:pic>
        <p:nvPicPr>
          <p:cNvPr id="54275" name="Picture 2" descr="J:\Safety Net Solutions\Expert Advisors\2015 Expert Advisor Convening\2015 SNS EA Convening Group 1.JPG"/>
          <p:cNvPicPr>
            <a:picLocks noChangeAspect="1" noChangeArrowheads="1"/>
          </p:cNvPicPr>
          <p:nvPr/>
        </p:nvPicPr>
        <p:blipFill>
          <a:blip r:embed="rId3" cstate="print"/>
          <a:srcRect l="1527" t="8054" b="12614"/>
          <a:stretch>
            <a:fillRect/>
          </a:stretch>
        </p:blipFill>
        <p:spPr bwMode="auto">
          <a:xfrm>
            <a:off x="-12700" y="1016000"/>
            <a:ext cx="9156700" cy="413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0" y="0"/>
            <a:ext cx="9144000" cy="1016000"/>
          </a:xfrm>
          <a:prstGeom prst="rect">
            <a:avLst/>
          </a:prstGeom>
          <a:solidFill>
            <a:srgbClr val="648A2C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prstClr val="white"/>
                </a:solidFill>
              </a:rPr>
              <a:t>The Safety Net Solutions Team and Expert Advisors   </a:t>
            </a:r>
          </a:p>
        </p:txBody>
      </p:sp>
    </p:spTree>
    <p:extLst>
      <p:ext uri="{BB962C8B-B14F-4D97-AF65-F5344CB8AC3E}">
        <p14:creationId xmlns:p14="http://schemas.microsoft.com/office/powerpoint/2010/main" val="3583711980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338" y="222250"/>
            <a:ext cx="7556500" cy="592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76200" y="3733800"/>
            <a:ext cx="2286000" cy="1292225"/>
          </a:xfrm>
          <a:prstGeom prst="rect">
            <a:avLst/>
          </a:prstGeom>
          <a:noFill/>
          <a:ln w="28575">
            <a:noFill/>
          </a:ln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b="1" dirty="0">
                <a:solidFill>
                  <a:srgbClr val="FF0000"/>
                </a:solidFill>
              </a:rPr>
              <a:t>43 states </a:t>
            </a:r>
          </a:p>
          <a:p>
            <a:pPr>
              <a:defRPr/>
            </a:pPr>
            <a:r>
              <a:rPr lang="en-US" b="1" dirty="0">
                <a:solidFill>
                  <a:srgbClr val="FF0000"/>
                </a:solidFill>
              </a:rPr>
              <a:t>	+ the District </a:t>
            </a:r>
          </a:p>
          <a:p>
            <a:pPr>
              <a:defRPr/>
            </a:pPr>
            <a:r>
              <a:rPr lang="en-US" b="1" dirty="0">
                <a:solidFill>
                  <a:srgbClr val="FF0000"/>
                </a:solidFill>
              </a:rPr>
              <a:t>	of Columbia </a:t>
            </a:r>
          </a:p>
          <a:p>
            <a:pPr>
              <a:defRPr/>
            </a:pPr>
            <a:endParaRPr lang="en-US" sz="600" b="1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b="1" dirty="0">
                <a:solidFill>
                  <a:srgbClr val="FF0000"/>
                </a:solidFill>
              </a:rPr>
              <a:t>Over 450 programs</a:t>
            </a:r>
          </a:p>
        </p:txBody>
      </p:sp>
    </p:spTree>
    <p:extLst>
      <p:ext uri="{BB962C8B-B14F-4D97-AF65-F5344CB8AC3E}">
        <p14:creationId xmlns:p14="http://schemas.microsoft.com/office/powerpoint/2010/main" val="37104212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644" y="350438"/>
            <a:ext cx="6870701" cy="851975"/>
          </a:xfrm>
        </p:spPr>
        <p:txBody>
          <a:bodyPr/>
          <a:lstStyle/>
          <a:p>
            <a:r>
              <a:rPr lang="en-US" dirty="0"/>
              <a:t>SNS’ Involvement in SOHSN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14869" y="1202413"/>
            <a:ext cx="8095706" cy="4036337"/>
          </a:xfrm>
        </p:spPr>
        <p:txBody>
          <a:bodyPr>
            <a:normAutofit/>
          </a:bodyPr>
          <a:lstStyle/>
          <a:p>
            <a:r>
              <a:rPr lang="en-US" dirty="0"/>
              <a:t>Provided one-on-one technical assistance to 15 safety net dental programs in Pennsylvania over three years</a:t>
            </a:r>
          </a:p>
          <a:p>
            <a:pPr lvl="1"/>
            <a:r>
              <a:rPr lang="en-US" dirty="0"/>
              <a:t>TA involved an in-depth data analysis, site visit, practice improvement plan, implementation call, and ongoing remote TA and evaluation for 24-months </a:t>
            </a:r>
          </a:p>
          <a:p>
            <a:r>
              <a:rPr lang="en-US" dirty="0"/>
              <a:t>Conducted webinars on topics such as scheduling, no-shows, and sliding fee discount schedules </a:t>
            </a:r>
          </a:p>
          <a:p>
            <a:r>
              <a:rPr lang="en-US" dirty="0"/>
              <a:t>Presented at PCA annual conferences and dental director meetings, and at regional oral health convenings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00498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6675" y="43375"/>
            <a:ext cx="9477375" cy="851975"/>
          </a:xfrm>
        </p:spPr>
        <p:txBody>
          <a:bodyPr/>
          <a:lstStyle/>
          <a:p>
            <a:pPr algn="ctr"/>
            <a:r>
              <a:rPr lang="en-US" sz="3600" dirty="0"/>
              <a:t>The Initiative was Launched in 2011</a:t>
            </a:r>
            <a:br>
              <a:rPr lang="en-US" sz="3600" dirty="0"/>
            </a:br>
            <a:r>
              <a:rPr lang="en-US" sz="3600" dirty="0"/>
              <a:t>Primary Care Associations</a:t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00051" y="1448222"/>
            <a:ext cx="4029074" cy="3920132"/>
          </a:xfrm>
        </p:spPr>
        <p:txBody>
          <a:bodyPr>
            <a:normAutofit/>
          </a:bodyPr>
          <a:lstStyle/>
          <a:p>
            <a:r>
              <a:rPr lang="en-US" sz="3600" dirty="0"/>
              <a:t>Arizona</a:t>
            </a:r>
          </a:p>
          <a:p>
            <a:r>
              <a:rPr lang="en-US" sz="3600" dirty="0"/>
              <a:t>Georgia </a:t>
            </a:r>
          </a:p>
          <a:p>
            <a:r>
              <a:rPr lang="en-US" sz="3600" dirty="0"/>
              <a:t>Illinois</a:t>
            </a:r>
          </a:p>
          <a:p>
            <a:r>
              <a:rPr lang="en-US" sz="3600" dirty="0"/>
              <a:t>Kansas</a:t>
            </a:r>
          </a:p>
          <a:p>
            <a:r>
              <a:rPr lang="en-US" sz="3600" dirty="0"/>
              <a:t>Pennsylvania</a:t>
            </a:r>
          </a:p>
          <a:p>
            <a:endParaRPr lang="en-US" sz="80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695825" y="1398036"/>
            <a:ext cx="40767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9C1"/>
                </a:solidFill>
              </a:rPr>
              <a:t>Alaska</a:t>
            </a:r>
          </a:p>
          <a:p>
            <a:r>
              <a:rPr lang="en-US" sz="2800" b="1" dirty="0">
                <a:solidFill>
                  <a:srgbClr val="0079C1"/>
                </a:solidFill>
              </a:rPr>
              <a:t>Bi-State</a:t>
            </a:r>
          </a:p>
          <a:p>
            <a:r>
              <a:rPr lang="en-US" sz="2800" b="1" dirty="0">
                <a:solidFill>
                  <a:srgbClr val="0079C1"/>
                </a:solidFill>
              </a:rPr>
              <a:t>California</a:t>
            </a:r>
          </a:p>
          <a:p>
            <a:r>
              <a:rPr lang="en-US" sz="2800" b="1" dirty="0">
                <a:solidFill>
                  <a:srgbClr val="0079C1"/>
                </a:solidFill>
              </a:rPr>
              <a:t>Iowa</a:t>
            </a:r>
          </a:p>
          <a:p>
            <a:r>
              <a:rPr lang="en-US" sz="2800" b="1" dirty="0">
                <a:solidFill>
                  <a:srgbClr val="0079C1"/>
                </a:solidFill>
              </a:rPr>
              <a:t>Mississippi</a:t>
            </a:r>
          </a:p>
          <a:p>
            <a:r>
              <a:rPr lang="en-US" sz="2800" b="1" dirty="0">
                <a:solidFill>
                  <a:srgbClr val="0079C1"/>
                </a:solidFill>
              </a:rPr>
              <a:t>Michigan</a:t>
            </a:r>
          </a:p>
          <a:p>
            <a:r>
              <a:rPr lang="en-US" sz="2800" b="1" dirty="0">
                <a:solidFill>
                  <a:srgbClr val="0079C1"/>
                </a:solidFill>
              </a:rPr>
              <a:t>Oregon</a:t>
            </a:r>
          </a:p>
          <a:p>
            <a:r>
              <a:rPr lang="en-US" sz="2800" b="1" dirty="0">
                <a:solidFill>
                  <a:srgbClr val="0079C1"/>
                </a:solidFill>
              </a:rPr>
              <a:t>Ohio</a:t>
            </a:r>
          </a:p>
          <a:p>
            <a:r>
              <a:rPr lang="en-US" sz="2800" b="1" dirty="0">
                <a:solidFill>
                  <a:srgbClr val="0079C1"/>
                </a:solidFill>
              </a:rPr>
              <a:t>Tennessee</a:t>
            </a:r>
          </a:p>
        </p:txBody>
      </p:sp>
    </p:spTree>
    <p:extLst>
      <p:ext uri="{BB962C8B-B14F-4D97-AF65-F5344CB8AC3E}">
        <p14:creationId xmlns:p14="http://schemas.microsoft.com/office/powerpoint/2010/main" val="1051094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2015 Findings for Discussion PPT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2016 Findings for Discussion PPT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2638</TotalTime>
  <Words>3299</Words>
  <Application>Microsoft Office PowerPoint</Application>
  <PresentationFormat>On-screen Show (4:3)</PresentationFormat>
  <Paragraphs>869</Paragraphs>
  <Slides>52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52</vt:i4>
      </vt:variant>
    </vt:vector>
  </HeadingPairs>
  <TitlesOfParts>
    <vt:vector size="65" baseType="lpstr">
      <vt:lpstr>ＭＳ Ｐゴシック</vt:lpstr>
      <vt:lpstr>Arial</vt:lpstr>
      <vt:lpstr>Baskerville Old Face</vt:lpstr>
      <vt:lpstr>Calibri</vt:lpstr>
      <vt:lpstr>Times New Roman</vt:lpstr>
      <vt:lpstr>Wingdings</vt:lpstr>
      <vt:lpstr>Office Theme</vt:lpstr>
      <vt:lpstr>4_Office Theme</vt:lpstr>
      <vt:lpstr>2_Office Theme</vt:lpstr>
      <vt:lpstr>2015 Findings for Discussion PPT template</vt:lpstr>
      <vt:lpstr>6_Office Theme</vt:lpstr>
      <vt:lpstr>2016 Findings for Discussion PPT template</vt:lpstr>
      <vt:lpstr>1_Office Theme</vt:lpstr>
      <vt:lpstr>Successful Dental Practices: Barriers, Challenges and Success Stories </vt:lpstr>
      <vt:lpstr>Speaker Bio: Caroline Darcy</vt:lpstr>
      <vt:lpstr>Today We Will Talk About</vt:lpstr>
      <vt:lpstr>Results</vt:lpstr>
      <vt:lpstr>Who We Are</vt:lpstr>
      <vt:lpstr>PowerPoint Presentation</vt:lpstr>
      <vt:lpstr>PowerPoint Presentation</vt:lpstr>
      <vt:lpstr>SNS’ Involvement in SOHSN</vt:lpstr>
      <vt:lpstr>The Initiative was Launched in 2011 Primary Care Associations </vt:lpstr>
      <vt:lpstr>The PCA plays an important role </vt:lpstr>
      <vt:lpstr>PowerPoint Presentation</vt:lpstr>
      <vt:lpstr>Common Challenges</vt:lpstr>
      <vt:lpstr>Common Challenges</vt:lpstr>
      <vt:lpstr>Common Challenges</vt:lpstr>
      <vt:lpstr>Common Challenges</vt:lpstr>
      <vt:lpstr>Common Challenges</vt:lpstr>
      <vt:lpstr>Common Challenges</vt:lpstr>
      <vt:lpstr>Common Challenges</vt:lpstr>
      <vt:lpstr>Common Challenges</vt:lpstr>
      <vt:lpstr>Common Challenges</vt:lpstr>
      <vt:lpstr>Common Challenges</vt:lpstr>
      <vt:lpstr>What Does Success Look Like?</vt:lpstr>
      <vt:lpstr>20 Metrics to Measure:</vt:lpstr>
      <vt:lpstr>PowerPoint Presentation</vt:lpstr>
      <vt:lpstr>Client A – Their Story</vt:lpstr>
      <vt:lpstr>PowerPoint Presentation</vt:lpstr>
      <vt:lpstr>Client B – Their Story</vt:lpstr>
      <vt:lpstr>PowerPoint Presentation</vt:lpstr>
      <vt:lpstr>Client C</vt:lpstr>
      <vt:lpstr>PowerPoint Presentation</vt:lpstr>
      <vt:lpstr>Client D</vt:lpstr>
      <vt:lpstr>Data that is Timely, Meaningful &amp; Accurate </vt:lpstr>
      <vt:lpstr>Development &amp; Implementation of a Strong Broken Appointment  Policy</vt:lpstr>
      <vt:lpstr>Hiring Additional Providers &amp; Support Staff Hiring the RIGHT staff </vt:lpstr>
      <vt:lpstr>PowerPoint Presentation</vt:lpstr>
      <vt:lpstr>The Importance of Credible Data: How to learn from your mistakes</vt:lpstr>
      <vt:lpstr>Importance of credible data: How to learn from your mistakes </vt:lpstr>
      <vt:lpstr>Who We Are </vt:lpstr>
      <vt:lpstr>Who We Are: Dental Department </vt:lpstr>
      <vt:lpstr>Who We Are </vt:lpstr>
      <vt:lpstr>Collaboration with DentaQuest Institute and Safety Net Solutions</vt:lpstr>
      <vt:lpstr>Data Tracking and Reporting: Great Start </vt:lpstr>
      <vt:lpstr>Broken Appointments Rate</vt:lpstr>
      <vt:lpstr>Start from Scratch </vt:lpstr>
      <vt:lpstr>New Tracking and Monitoring  </vt:lpstr>
      <vt:lpstr>Opportunities for Improvement: New Emergency Visit Policy</vt:lpstr>
      <vt:lpstr>Opportunities for Improvement: New Emergency Visit Policy</vt:lpstr>
      <vt:lpstr>Thank you for your attention! Come visit us in beautiful Erie PA and  enjoy the best sunsets </vt:lpstr>
      <vt:lpstr>A Better Bottom Line &amp; Increased Patient Satisfaction </vt:lpstr>
      <vt:lpstr>PowerPoint Presentation</vt:lpstr>
      <vt:lpstr>Contact Information</vt:lpstr>
      <vt:lpstr>PowerPoint Presentation</vt:lpstr>
    </vt:vector>
  </TitlesOfParts>
  <Company>ARGUS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Jen DiMaria</dc:creator>
  <cp:lastModifiedBy>Amanda Tekely</cp:lastModifiedBy>
  <cp:revision>294</cp:revision>
  <cp:lastPrinted>2015-01-13T18:20:28Z</cp:lastPrinted>
  <dcterms:created xsi:type="dcterms:W3CDTF">2014-01-16T21:31:15Z</dcterms:created>
  <dcterms:modified xsi:type="dcterms:W3CDTF">2016-10-20T20:35:18Z</dcterms:modified>
</cp:coreProperties>
</file>